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95" r:id="rId1"/>
  </p:sldMasterIdLst>
  <p:notesMasterIdLst>
    <p:notesMasterId r:id="rId37"/>
  </p:notesMasterIdLst>
  <p:handoutMasterIdLst>
    <p:handoutMasterId r:id="rId38"/>
  </p:handoutMasterIdLst>
  <p:sldIdLst>
    <p:sldId id="256" r:id="rId2"/>
    <p:sldId id="346" r:id="rId3"/>
    <p:sldId id="313" r:id="rId4"/>
    <p:sldId id="301" r:id="rId5"/>
    <p:sldId id="302" r:id="rId6"/>
    <p:sldId id="338" r:id="rId7"/>
    <p:sldId id="279" r:id="rId8"/>
    <p:sldId id="340" r:id="rId9"/>
    <p:sldId id="411" r:id="rId10"/>
    <p:sldId id="413" r:id="rId11"/>
    <p:sldId id="412" r:id="rId12"/>
    <p:sldId id="339" r:id="rId13"/>
    <p:sldId id="296" r:id="rId14"/>
    <p:sldId id="297" r:id="rId15"/>
    <p:sldId id="298" r:id="rId16"/>
    <p:sldId id="315" r:id="rId17"/>
    <p:sldId id="317" r:id="rId18"/>
    <p:sldId id="316" r:id="rId19"/>
    <p:sldId id="300" r:id="rId20"/>
    <p:sldId id="303" r:id="rId21"/>
    <p:sldId id="285" r:id="rId22"/>
    <p:sldId id="282" r:id="rId23"/>
    <p:sldId id="347" r:id="rId24"/>
    <p:sldId id="348" r:id="rId25"/>
    <p:sldId id="349" r:id="rId26"/>
    <p:sldId id="284" r:id="rId27"/>
    <p:sldId id="288" r:id="rId28"/>
    <p:sldId id="341" r:id="rId29"/>
    <p:sldId id="342" r:id="rId30"/>
    <p:sldId id="343" r:id="rId31"/>
    <p:sldId id="344" r:id="rId32"/>
    <p:sldId id="290" r:id="rId33"/>
    <p:sldId id="291" r:id="rId34"/>
    <p:sldId id="292" r:id="rId35"/>
    <p:sldId id="414" r:id="rId36"/>
  </p:sldIdLst>
  <p:sldSz cx="9144000" cy="6858000" type="screen4x3"/>
  <p:notesSz cx="6797675" cy="9926638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3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F9D3F2"/>
    <a:srgbClr val="F9DDF8"/>
    <a:srgbClr val="F7CFF4"/>
    <a:srgbClr val="F9FFDD"/>
    <a:srgbClr val="F1FFAB"/>
    <a:srgbClr val="FFFF8F"/>
    <a:srgbClr val="F1FDF5"/>
    <a:srgbClr val="DDF9DF"/>
    <a:srgbClr val="87F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6D9F66E-5EB9-4882-86FB-DCBF35E3C3E4}" styleName="Style moyen 4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16DA210-FB5B-4158-B5E0-FEB733F419BA}" styleName="Style clair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Style foncé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6" autoAdjust="0"/>
    <p:restoredTop sz="92545" autoAdjust="0"/>
  </p:normalViewPr>
  <p:slideViewPr>
    <p:cSldViewPr snapToGrid="0">
      <p:cViewPr varScale="1">
        <p:scale>
          <a:sx n="59" d="100"/>
          <a:sy n="59" d="100"/>
        </p:scale>
        <p:origin x="1160" y="184"/>
      </p:cViewPr>
      <p:guideLst>
        <p:guide orient="horz" pos="2160"/>
        <p:guide pos="2381"/>
      </p:guideLst>
    </p:cSldViewPr>
  </p:slideViewPr>
  <p:outlineViewPr>
    <p:cViewPr>
      <p:scale>
        <a:sx n="33" d="100"/>
        <a:sy n="33" d="100"/>
      </p:scale>
      <p:origin x="0" y="470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>
      <p:cViewPr varScale="1">
        <p:scale>
          <a:sx n="59" d="100"/>
          <a:sy n="59" d="100"/>
        </p:scale>
        <p:origin x="-2515" y="-72"/>
      </p:cViewPr>
      <p:guideLst>
        <p:guide orient="horz" pos="3126"/>
        <p:guide pos="2141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806" tIns="45903" rIns="91806" bIns="45903" numCol="1" anchor="t" anchorCtr="0" compatLnSpc="1">
            <a:prstTxWarp prst="textNoShape">
              <a:avLst/>
            </a:prstTxWarp>
          </a:bodyPr>
          <a:lstStyle>
            <a:lvl1pPr defTabSz="917575" eaLnBrk="0" hangingPunct="0">
              <a:defRPr sz="1200"/>
            </a:lvl1pPr>
          </a:lstStyle>
          <a:p>
            <a:endParaRPr lang="en-US"/>
          </a:p>
        </p:txBody>
      </p:sp>
      <p:sp>
        <p:nvSpPr>
          <p:cNvPr id="1955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806" tIns="45903" rIns="91806" bIns="45903" numCol="1" anchor="t" anchorCtr="0" compatLnSpc="1">
            <a:prstTxWarp prst="textNoShape">
              <a:avLst/>
            </a:prstTxWarp>
          </a:bodyPr>
          <a:lstStyle>
            <a:lvl1pPr algn="r" defTabSz="917575" eaLnBrk="0" hangingPunct="0">
              <a:defRPr sz="1200"/>
            </a:lvl1pPr>
          </a:lstStyle>
          <a:p>
            <a:fld id="{10D3AB84-27DA-D844-A206-84FCFC032775}" type="datetimeFigureOut">
              <a:rPr lang="en-US"/>
              <a:pPr/>
              <a:t>1/27/22</a:t>
            </a:fld>
            <a:endParaRPr lang="en-US"/>
          </a:p>
        </p:txBody>
      </p:sp>
      <p:sp>
        <p:nvSpPr>
          <p:cNvPr id="1955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4813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806" tIns="45903" rIns="91806" bIns="45903" numCol="1" anchor="b" anchorCtr="0" compatLnSpc="1">
            <a:prstTxWarp prst="textNoShape">
              <a:avLst/>
            </a:prstTxWarp>
          </a:bodyPr>
          <a:lstStyle>
            <a:lvl1pPr defTabSz="917575" eaLnBrk="0" hangingPunct="0">
              <a:defRPr sz="1200"/>
            </a:lvl1pPr>
          </a:lstStyle>
          <a:p>
            <a:endParaRPr lang="en-US"/>
          </a:p>
        </p:txBody>
      </p:sp>
      <p:sp>
        <p:nvSpPr>
          <p:cNvPr id="1955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806" tIns="45903" rIns="91806" bIns="45903" numCol="1" anchor="b" anchorCtr="0" compatLnSpc="1">
            <a:prstTxWarp prst="textNoShape">
              <a:avLst/>
            </a:prstTxWarp>
          </a:bodyPr>
          <a:lstStyle>
            <a:lvl1pPr algn="r" defTabSz="917575" eaLnBrk="0" hangingPunct="0">
              <a:defRPr sz="1200"/>
            </a:lvl1pPr>
          </a:lstStyle>
          <a:p>
            <a:fld id="{81BB47F6-D4B8-EE43-89B0-7730F1B2D9E0}" type="slidenum">
              <a:rPr lang="en-US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89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806" tIns="45903" rIns="91806" bIns="45903" numCol="1" anchor="t" anchorCtr="0" compatLnSpc="1">
            <a:prstTxWarp prst="textNoShape">
              <a:avLst/>
            </a:prstTxWarp>
          </a:bodyPr>
          <a:lstStyle>
            <a:lvl1pPr defTabSz="917575">
              <a:defRPr sz="1200">
                <a:latin typeface="Calibri" charset="0"/>
              </a:defRPr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806" tIns="45903" rIns="91806" bIns="45903" numCol="1" anchor="t" anchorCtr="0" compatLnSpc="1">
            <a:prstTxWarp prst="textNoShape">
              <a:avLst/>
            </a:prstTxWarp>
          </a:bodyPr>
          <a:lstStyle>
            <a:lvl1pPr algn="r" defTabSz="917575">
              <a:defRPr sz="1200">
                <a:latin typeface="Calibri" charset="0"/>
              </a:defRPr>
            </a:lvl1pPr>
          </a:lstStyle>
          <a:p>
            <a:fld id="{7E8B41C0-9E19-9346-A8C9-302AD041D31B}" type="datetimeFigureOut">
              <a:rPr lang="fr-FR"/>
              <a:pPr/>
              <a:t>27/01/2022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4112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 bwMode="auto">
          <a:xfrm>
            <a:off x="679450" y="4716463"/>
            <a:ext cx="5438775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806" tIns="45903" rIns="91806" bIns="4590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 bwMode="auto">
          <a:xfrm>
            <a:off x="0" y="9428163"/>
            <a:ext cx="2944813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806" tIns="45903" rIns="91806" bIns="45903" numCol="1" anchor="b" anchorCtr="0" compatLnSpc="1">
            <a:prstTxWarp prst="textNoShape">
              <a:avLst/>
            </a:prstTxWarp>
          </a:bodyPr>
          <a:lstStyle>
            <a:lvl1pPr defTabSz="917575">
              <a:defRPr sz="1200">
                <a:latin typeface="Calibri" charset="0"/>
              </a:defRPr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806" tIns="45903" rIns="91806" bIns="45903" numCol="1" anchor="b" anchorCtr="0" compatLnSpc="1">
            <a:prstTxWarp prst="textNoShape">
              <a:avLst/>
            </a:prstTxWarp>
          </a:bodyPr>
          <a:lstStyle>
            <a:lvl1pPr algn="r" defTabSz="917575">
              <a:defRPr sz="1200">
                <a:latin typeface="Calibri" charset="0"/>
              </a:defRPr>
            </a:lvl1pPr>
          </a:lstStyle>
          <a:p>
            <a:fld id="{1EF5C487-2576-AE4C-9752-4BFD26C30C7A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20493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 err="1">
                <a:latin typeface="Comic Sans MS"/>
                <a:cs typeface="Comic Sans MS"/>
              </a:rPr>
              <a:t>pétaoctet</a:t>
            </a:r>
            <a:r>
              <a:rPr lang="fr-FR" sz="1200" dirty="0">
                <a:latin typeface="Comic Sans MS"/>
                <a:cs typeface="Comic Sans MS"/>
              </a:rPr>
              <a:t> : 10 puissance 15, </a:t>
            </a:r>
            <a:r>
              <a:rPr lang="hu-HU" sz="1200" b="1" dirty="0"/>
              <a:t>zettaoctet </a:t>
            </a:r>
            <a:r>
              <a:rPr lang="fr-FR" sz="1200" dirty="0">
                <a:latin typeface="Comic Sans MS"/>
                <a:cs typeface="Comic Sans MS"/>
              </a:rPr>
              <a:t>: 10 puissance 21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400" dirty="0" err="1">
                <a:latin typeface="Comic Sans MS"/>
                <a:cs typeface="Comic Sans MS"/>
              </a:rPr>
              <a:t>Twitter</a:t>
            </a:r>
            <a:r>
              <a:rPr lang="fr-FR" sz="1400" dirty="0">
                <a:latin typeface="Comic Sans MS"/>
                <a:cs typeface="Comic Sans MS"/>
              </a:rPr>
              <a:t> génère 7 téraoctets de données chaque jour et Facebook 10 téraoctets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5C487-2576-AE4C-9752-4BFD26C30C7A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79575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81E9E6-6F4C-2740-A1D9-E5CED3796255}" type="slidenum">
              <a:rPr lang="fr-CA" smtClean="0"/>
              <a:pPr>
                <a:defRPr/>
              </a:pPr>
              <a:t>20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93989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tout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qu'on</a:t>
            </a:r>
            <a:r>
              <a:rPr lang="en-US" dirty="0"/>
              <a:t> fait </a:t>
            </a:r>
            <a:r>
              <a:rPr lang="en-US" dirty="0" err="1"/>
              <a:t>laisse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trace </a:t>
            </a:r>
            <a:r>
              <a:rPr lang="en-US" dirty="0" err="1"/>
              <a:t>numérique</a:t>
            </a:r>
            <a:endParaRPr lang="en-US" dirty="0"/>
          </a:p>
          <a:p>
            <a:r>
              <a:rPr lang="en-US" dirty="0" err="1"/>
              <a:t>chaque</a:t>
            </a:r>
            <a:r>
              <a:rPr lang="en-US" dirty="0"/>
              <a:t> </a:t>
            </a:r>
            <a:r>
              <a:rPr lang="en-US" dirty="0" err="1"/>
              <a:t>individu</a:t>
            </a:r>
            <a:r>
              <a:rPr lang="en-US" dirty="0"/>
              <a:t> </a:t>
            </a:r>
            <a:r>
              <a:rPr lang="en-US" dirty="0" err="1"/>
              <a:t>génère</a:t>
            </a:r>
            <a:r>
              <a:rPr lang="en-US" dirty="0"/>
              <a:t> des </a:t>
            </a:r>
            <a:r>
              <a:rPr lang="en-US" dirty="0" err="1"/>
              <a:t>donneés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5C487-2576-AE4C-9752-4BFD26C30C7A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2896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Outils</a:t>
            </a:r>
            <a:r>
              <a:rPr lang="en-US" dirty="0"/>
              <a:t> </a:t>
            </a:r>
            <a:r>
              <a:rPr lang="en-US" dirty="0" err="1"/>
              <a:t>matériels</a:t>
            </a:r>
            <a:r>
              <a:rPr lang="en-US" baseline="0" dirty="0"/>
              <a:t> et </a:t>
            </a:r>
            <a:r>
              <a:rPr lang="en-US" baseline="0" dirty="0" err="1"/>
              <a:t>logciels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5C487-2576-AE4C-9752-4BFD26C30C7A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8752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 err="1">
                <a:latin typeface="Comic Sans MS"/>
                <a:cs typeface="Comic Sans MS"/>
              </a:rPr>
              <a:t>pétaoctet</a:t>
            </a:r>
            <a:r>
              <a:rPr lang="fr-FR" sz="1200" dirty="0">
                <a:latin typeface="Comic Sans MS"/>
                <a:cs typeface="Comic Sans MS"/>
              </a:rPr>
              <a:t> : 10 puissance 15, </a:t>
            </a:r>
            <a:r>
              <a:rPr lang="hu-HU" sz="1200" b="1" dirty="0"/>
              <a:t>zettaoctet </a:t>
            </a:r>
            <a:r>
              <a:rPr lang="fr-FR" sz="1200" dirty="0">
                <a:latin typeface="Comic Sans MS"/>
                <a:cs typeface="Comic Sans MS"/>
              </a:rPr>
              <a:t>: 10 puissance 21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400" dirty="0" err="1">
                <a:latin typeface="Comic Sans MS"/>
                <a:cs typeface="Comic Sans MS"/>
              </a:rPr>
              <a:t>Twitter</a:t>
            </a:r>
            <a:r>
              <a:rPr lang="fr-FR" sz="1400" dirty="0">
                <a:latin typeface="Comic Sans MS"/>
                <a:cs typeface="Comic Sans MS"/>
              </a:rPr>
              <a:t> génère 7 téraoctets de données chaque jour et Facebook 10 téraoctets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5C487-2576-AE4C-9752-4BFD26C30C7A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23945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altLang="zh-TW" sz="1200" dirty="0">
                <a:latin typeface="Century Gothic"/>
                <a:ea typeface="微軟正黑體" charset="0"/>
                <a:cs typeface="Century Gothic"/>
              </a:rPr>
              <a:t>Et pour suivre un peu la tendance</a:t>
            </a:r>
            <a:endParaRPr lang="fr" altLang="zh-TW" sz="1200" dirty="0">
              <a:latin typeface="Century Gothic"/>
              <a:ea typeface="微軟正黑體" charset="0"/>
              <a:cs typeface="Century Gothic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5C487-2576-AE4C-9752-4BFD26C30C7A}" type="slidenum">
              <a:rPr lang="fr-FR" smtClean="0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01379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" altLang="zh-TW" sz="1200" dirty="0">
                <a:latin typeface="Century Gothic"/>
                <a:ea typeface="微軟正黑體" charset="0"/>
                <a:cs typeface="Century Gothic"/>
              </a:rPr>
              <a:t>Dans le passé, les entreprises font appel à des statisticiens et des analystes pour analyser leurs données manuellement, ce qui </a:t>
            </a:r>
            <a:r>
              <a:rPr lang="fr-FR" altLang="zh-TW" sz="1200" dirty="0">
                <a:latin typeface="Century Gothic"/>
                <a:ea typeface="微軟正黑體" charset="0"/>
                <a:cs typeface="Century Gothic"/>
              </a:rPr>
              <a:t>est </a:t>
            </a:r>
            <a:r>
              <a:rPr lang="fr" altLang="zh-TW" sz="1200" dirty="0">
                <a:latin typeface="Century Gothic"/>
                <a:ea typeface="微軟正黑體" charset="0"/>
                <a:cs typeface="Century Gothic"/>
              </a:rPr>
              <a:t>actuellement impossible.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5C487-2576-AE4C-9752-4BFD26C30C7A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01379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" altLang="zh-TW" sz="1200" dirty="0">
                <a:latin typeface="Century Gothic"/>
                <a:ea typeface="微軟正黑體" charset="0"/>
                <a:cs typeface="Century Gothic"/>
              </a:rPr>
              <a:t>Dans le passé, les entreprises font appel à des statisticiens et des analystes pour analyser leurs données manuellement, ce qui </a:t>
            </a:r>
            <a:r>
              <a:rPr lang="fr-FR" altLang="zh-TW" sz="1200" dirty="0">
                <a:latin typeface="Century Gothic"/>
                <a:ea typeface="微軟正黑體" charset="0"/>
                <a:cs typeface="Century Gothic"/>
              </a:rPr>
              <a:t>est </a:t>
            </a:r>
            <a:r>
              <a:rPr lang="fr" altLang="zh-TW" sz="1200" dirty="0">
                <a:latin typeface="Century Gothic"/>
                <a:ea typeface="微軟正黑體" charset="0"/>
                <a:cs typeface="Century Gothic"/>
              </a:rPr>
              <a:t>actuellement impossible.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5C487-2576-AE4C-9752-4BFD26C30C7A}" type="slidenum">
              <a:rPr lang="fr-FR" smtClean="0"/>
              <a:pPr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01379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" altLang="zh-TW" sz="1200" dirty="0">
                <a:latin typeface="Century Gothic"/>
                <a:ea typeface="微軟正黑體" charset="0"/>
                <a:cs typeface="Century Gothic"/>
              </a:rPr>
              <a:t>Dans le passé, les entreprises font appel à des statisticiens et des analystes pour analyser leurs données manuellement, ce qui </a:t>
            </a:r>
            <a:r>
              <a:rPr lang="fr-FR" altLang="zh-TW" sz="1200" dirty="0">
                <a:latin typeface="Century Gothic"/>
                <a:ea typeface="微軟正黑體" charset="0"/>
                <a:cs typeface="Century Gothic"/>
              </a:rPr>
              <a:t>est </a:t>
            </a:r>
            <a:r>
              <a:rPr lang="fr" altLang="zh-TW" sz="1200" dirty="0">
                <a:latin typeface="Century Gothic"/>
                <a:ea typeface="微軟正黑體" charset="0"/>
                <a:cs typeface="Century Gothic"/>
              </a:rPr>
              <a:t>actuellement impossible.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5C487-2576-AE4C-9752-4BFD26C30C7A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01379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" altLang="zh-TW" sz="1200" dirty="0">
                <a:latin typeface="Century Gothic"/>
                <a:ea typeface="微軟正黑體" charset="0"/>
                <a:cs typeface="Century Gothic"/>
              </a:rPr>
              <a:t>Dans le passé, les entreprises font appel à des statisticiens et des analystes pour analyser leurs données manuellement, ce qui </a:t>
            </a:r>
            <a:r>
              <a:rPr lang="fr-FR" altLang="zh-TW" sz="1200" dirty="0">
                <a:latin typeface="Century Gothic"/>
                <a:ea typeface="微軟正黑體" charset="0"/>
                <a:cs typeface="Century Gothic"/>
              </a:rPr>
              <a:t>est </a:t>
            </a:r>
            <a:r>
              <a:rPr lang="fr" altLang="zh-TW" sz="1200" dirty="0">
                <a:latin typeface="Century Gothic"/>
                <a:ea typeface="微軟正黑體" charset="0"/>
                <a:cs typeface="Century Gothic"/>
              </a:rPr>
              <a:t>actuellement impossible.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5C487-2576-AE4C-9752-4BFD26C30C7A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01379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" altLang="zh-TW" sz="1200" dirty="0">
                <a:latin typeface="Century Gothic"/>
                <a:ea typeface="微軟正黑體" charset="0"/>
                <a:cs typeface="Century Gothic"/>
              </a:rPr>
              <a:t>Dans le passé, les entreprises font appel à des statisticiens et des analystes pour analyser leurs données manuellement, ce qui </a:t>
            </a:r>
            <a:r>
              <a:rPr lang="fr-FR" altLang="zh-TW" sz="1200" dirty="0">
                <a:latin typeface="Century Gothic"/>
                <a:ea typeface="微軟正黑體" charset="0"/>
                <a:cs typeface="Century Gothic"/>
              </a:rPr>
              <a:t>est </a:t>
            </a:r>
            <a:r>
              <a:rPr lang="fr" altLang="zh-TW" sz="1200" dirty="0">
                <a:latin typeface="Century Gothic"/>
                <a:ea typeface="微軟正黑體" charset="0"/>
                <a:cs typeface="Century Gothic"/>
              </a:rPr>
              <a:t>actuellement impossible.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5C487-2576-AE4C-9752-4BFD26C30C7A}" type="slidenum">
              <a:rPr lang="fr-FR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0137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 err="1">
                <a:latin typeface="Comic Sans MS"/>
                <a:cs typeface="Comic Sans MS"/>
              </a:rPr>
              <a:t>pétaoctet</a:t>
            </a:r>
            <a:r>
              <a:rPr lang="fr-FR" sz="1200" dirty="0">
                <a:latin typeface="Comic Sans MS"/>
                <a:cs typeface="Comic Sans MS"/>
              </a:rPr>
              <a:t> : 10 puissance 15, </a:t>
            </a:r>
            <a:r>
              <a:rPr lang="hu-HU" sz="1200" b="1" dirty="0"/>
              <a:t>zettaoctet </a:t>
            </a:r>
            <a:r>
              <a:rPr lang="fr-FR" sz="1200" dirty="0">
                <a:latin typeface="Comic Sans MS"/>
                <a:cs typeface="Comic Sans MS"/>
              </a:rPr>
              <a:t>: 10 puissance 21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400" dirty="0" err="1">
                <a:latin typeface="Comic Sans MS"/>
                <a:cs typeface="Comic Sans MS"/>
              </a:rPr>
              <a:t>Twitter</a:t>
            </a:r>
            <a:r>
              <a:rPr lang="fr-FR" sz="1400" dirty="0">
                <a:latin typeface="Comic Sans MS"/>
                <a:cs typeface="Comic Sans MS"/>
              </a:rPr>
              <a:t> génère 7 téraoctets de données chaque jour et Facebook 10 téraoctets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5C487-2576-AE4C-9752-4BFD26C30C7A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89950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" altLang="zh-TW" sz="1200" dirty="0">
                <a:latin typeface="Century Gothic"/>
                <a:ea typeface="微軟正黑體" charset="0"/>
                <a:cs typeface="Century Gothic"/>
              </a:rPr>
              <a:t>Dans le passé, les entreprises font appel à des statisticiens et des analystes pour analyser leurs données manuellement, ce qui </a:t>
            </a:r>
            <a:r>
              <a:rPr lang="fr-FR" altLang="zh-TW" sz="1200" dirty="0">
                <a:latin typeface="Century Gothic"/>
                <a:ea typeface="微軟正黑體" charset="0"/>
                <a:cs typeface="Century Gothic"/>
              </a:rPr>
              <a:t>est </a:t>
            </a:r>
            <a:r>
              <a:rPr lang="fr" altLang="zh-TW" sz="1200" dirty="0">
                <a:latin typeface="Century Gothic"/>
                <a:ea typeface="微軟正黑體" charset="0"/>
                <a:cs typeface="Century Gothic"/>
              </a:rPr>
              <a:t>actuellement impossible.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 but d'un data scientist </a:t>
            </a:r>
            <a:r>
              <a:rPr lang="en-US" dirty="0" err="1"/>
              <a:t>c'est</a:t>
            </a:r>
            <a:r>
              <a:rPr lang="en-US" dirty="0"/>
              <a:t> </a:t>
            </a:r>
            <a:r>
              <a:rPr lang="en-US" dirty="0" err="1"/>
              <a:t>d'accompagner</a:t>
            </a:r>
            <a:r>
              <a:rPr lang="en-US" dirty="0"/>
              <a:t> le client pour </a:t>
            </a:r>
            <a:r>
              <a:rPr lang="en-US" dirty="0" err="1"/>
              <a:t>sa</a:t>
            </a:r>
            <a:r>
              <a:rPr lang="en-US" dirty="0"/>
              <a:t> transformation </a:t>
            </a:r>
            <a:r>
              <a:rPr lang="en-US" dirty="0" err="1"/>
              <a:t>numérique</a:t>
            </a:r>
            <a:endParaRPr lang="en-US" dirty="0"/>
          </a:p>
          <a:p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5C487-2576-AE4C-9752-4BFD26C30C7A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01379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" altLang="zh-TW" sz="1200" dirty="0">
                <a:latin typeface="Century Gothic"/>
                <a:ea typeface="微軟正黑體" charset="0"/>
                <a:cs typeface="Century Gothic"/>
              </a:rPr>
              <a:t>Dans le passé, les entreprises font appel à des statisticiens et des analystes pour analyser leurs données manuellement, ce qui </a:t>
            </a:r>
            <a:r>
              <a:rPr lang="fr-FR" altLang="zh-TW" sz="1200" dirty="0">
                <a:latin typeface="Century Gothic"/>
                <a:ea typeface="微軟正黑體" charset="0"/>
                <a:cs typeface="Century Gothic"/>
              </a:rPr>
              <a:t>est </a:t>
            </a:r>
            <a:r>
              <a:rPr lang="fr" altLang="zh-TW" sz="1200" dirty="0">
                <a:latin typeface="Century Gothic"/>
                <a:ea typeface="微軟正黑體" charset="0"/>
                <a:cs typeface="Century Gothic"/>
              </a:rPr>
              <a:t>actuellement impossible.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5C487-2576-AE4C-9752-4BFD26C30C7A}" type="slidenum">
              <a:rPr lang="fr-FR" smtClean="0"/>
              <a:pPr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01379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" altLang="zh-TW" sz="1200" dirty="0">
                <a:latin typeface="Century Gothic"/>
                <a:ea typeface="微軟正黑體" charset="0"/>
                <a:cs typeface="Century Gothic"/>
              </a:rPr>
              <a:t>Dans le passé, les entreprises font appel à des statisticiens et des analystes pour analyser leurs données manuellement, ce qui </a:t>
            </a:r>
            <a:r>
              <a:rPr lang="fr-FR" altLang="zh-TW" sz="1200" dirty="0">
                <a:latin typeface="Century Gothic"/>
                <a:ea typeface="微軟正黑體" charset="0"/>
                <a:cs typeface="Century Gothic"/>
              </a:rPr>
              <a:t>est </a:t>
            </a:r>
            <a:r>
              <a:rPr lang="fr" altLang="zh-TW" sz="1200" dirty="0">
                <a:latin typeface="Century Gothic"/>
                <a:ea typeface="微軟正黑體" charset="0"/>
                <a:cs typeface="Century Gothic"/>
              </a:rPr>
              <a:t>actuellement impossible.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5C487-2576-AE4C-9752-4BFD26C30C7A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01379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" altLang="zh-TW" sz="1200" dirty="0">
                <a:latin typeface="Century Gothic"/>
                <a:ea typeface="微軟正黑體" charset="0"/>
                <a:cs typeface="Century Gothic"/>
              </a:rPr>
              <a:t>Dans le passé, les entreprises font appel à des statisticiens et des analystes pour analyser leurs données manuellement, ce qui </a:t>
            </a:r>
            <a:r>
              <a:rPr lang="fr-FR" altLang="zh-TW" sz="1200" dirty="0">
                <a:latin typeface="Century Gothic"/>
                <a:ea typeface="微軟正黑體" charset="0"/>
                <a:cs typeface="Century Gothic"/>
              </a:rPr>
              <a:t>est </a:t>
            </a:r>
            <a:r>
              <a:rPr lang="fr" altLang="zh-TW" sz="1200" dirty="0">
                <a:latin typeface="Century Gothic"/>
                <a:ea typeface="微軟正黑體" charset="0"/>
                <a:cs typeface="Century Gothic"/>
              </a:rPr>
              <a:t>actuellement impossible.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5C487-2576-AE4C-9752-4BFD26C30C7A}" type="slidenum">
              <a:rPr lang="fr-FR" smtClean="0"/>
              <a:pPr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8198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latin typeface="Arial" pitchFamily="-111" charset="0"/>
                <a:ea typeface="ＭＳ Ｐゴシック" pitchFamily="20" charset="-128"/>
                <a:cs typeface="ＭＳ Ｐゴシック" pitchFamily="20" charset="-128"/>
              </a:rPr>
              <a:t>Linky</a:t>
            </a:r>
            <a:r>
              <a:rPr lang="en-US" sz="1200" kern="1200" dirty="0">
                <a:solidFill>
                  <a:schemeClr val="tx1"/>
                </a:solidFill>
                <a:latin typeface="Arial" pitchFamily="-111" charset="0"/>
                <a:ea typeface="ＭＳ Ｐゴシック" pitchFamily="20" charset="-128"/>
                <a:cs typeface="ＭＳ Ｐゴシック" pitchFamily="20" charset="-128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Arial" pitchFamily="-111" charset="0"/>
                <a:ea typeface="ＭＳ Ｐゴシック" pitchFamily="20" charset="-128"/>
                <a:cs typeface="ＭＳ Ｐゴシック" pitchFamily="20" charset="-128"/>
              </a:rPr>
              <a:t>peut-il</a:t>
            </a:r>
            <a:r>
              <a:rPr lang="en-US" sz="1200" kern="1200" dirty="0">
                <a:solidFill>
                  <a:schemeClr val="tx1"/>
                </a:solidFill>
                <a:latin typeface="Arial" pitchFamily="-111" charset="0"/>
                <a:ea typeface="ＭＳ Ｐゴシック" pitchFamily="20" charset="-128"/>
                <a:cs typeface="ＭＳ Ｐゴシック" pitchFamily="20" charset="-128"/>
              </a:rPr>
              <a:t> savoir </a:t>
            </a:r>
            <a:r>
              <a:rPr lang="en-US" sz="1200" kern="1200" dirty="0" err="1">
                <a:solidFill>
                  <a:schemeClr val="tx1"/>
                </a:solidFill>
                <a:latin typeface="Arial" pitchFamily="-111" charset="0"/>
                <a:ea typeface="ＭＳ Ｐゴシック" pitchFamily="20" charset="-128"/>
                <a:cs typeface="ＭＳ Ｐゴシック" pitchFamily="20" charset="-128"/>
              </a:rPr>
              <a:t>combien</a:t>
            </a:r>
            <a:r>
              <a:rPr lang="en-US" sz="1200" kern="1200" dirty="0">
                <a:solidFill>
                  <a:schemeClr val="tx1"/>
                </a:solidFill>
                <a:latin typeface="Arial" pitchFamily="-111" charset="0"/>
                <a:ea typeface="ＭＳ Ｐゴシック" pitchFamily="20" charset="-128"/>
                <a:cs typeface="ＭＳ Ｐゴシック" pitchFamily="20" charset="-128"/>
              </a:rPr>
              <a:t> de </a:t>
            </a:r>
            <a:r>
              <a:rPr lang="en-US" sz="1200" kern="1200" dirty="0" err="1">
                <a:solidFill>
                  <a:schemeClr val="tx1"/>
                </a:solidFill>
                <a:latin typeface="Arial" pitchFamily="-111" charset="0"/>
                <a:ea typeface="ＭＳ Ｐゴシック" pitchFamily="20" charset="-128"/>
                <a:cs typeface="ＭＳ Ｐゴシック" pitchFamily="20" charset="-128"/>
              </a:rPr>
              <a:t>téléviseurs</a:t>
            </a:r>
            <a:r>
              <a:rPr lang="en-US" sz="1200" kern="1200" dirty="0">
                <a:solidFill>
                  <a:schemeClr val="tx1"/>
                </a:solidFill>
                <a:latin typeface="Arial" pitchFamily="-111" charset="0"/>
                <a:ea typeface="ＭＳ Ｐゴシック" pitchFamily="20" charset="-128"/>
                <a:cs typeface="ＭＳ Ｐゴシック" pitchFamily="20" charset="-128"/>
              </a:rPr>
              <a:t> je </a:t>
            </a:r>
            <a:r>
              <a:rPr lang="en-US" sz="1200" kern="1200" dirty="0" err="1">
                <a:solidFill>
                  <a:schemeClr val="tx1"/>
                </a:solidFill>
                <a:latin typeface="Arial" pitchFamily="-111" charset="0"/>
                <a:ea typeface="ＭＳ Ｐゴシック" pitchFamily="20" charset="-128"/>
                <a:cs typeface="ＭＳ Ｐゴシック" pitchFamily="20" charset="-128"/>
              </a:rPr>
              <a:t>possède</a:t>
            </a:r>
            <a:r>
              <a:rPr lang="en-US" sz="1200" kern="1200" dirty="0">
                <a:solidFill>
                  <a:schemeClr val="tx1"/>
                </a:solidFill>
                <a:latin typeface="Arial" pitchFamily="-111" charset="0"/>
                <a:ea typeface="ＭＳ Ｐゴシック" pitchFamily="20" charset="-128"/>
                <a:cs typeface="ＭＳ Ｐゴシック" pitchFamily="20" charset="-128"/>
              </a:rPr>
              <a:t> ? A </a:t>
            </a:r>
            <a:r>
              <a:rPr lang="en-US" sz="1200" kern="1200" dirty="0" err="1">
                <a:solidFill>
                  <a:schemeClr val="tx1"/>
                </a:solidFill>
                <a:latin typeface="Arial" pitchFamily="-111" charset="0"/>
                <a:ea typeface="ＭＳ Ｐゴシック" pitchFamily="20" charset="-128"/>
                <a:cs typeface="ＭＳ Ｐゴシック" pitchFamily="20" charset="-128"/>
              </a:rPr>
              <a:t>quelle</a:t>
            </a:r>
            <a:r>
              <a:rPr lang="en-US" sz="1200" kern="1200" dirty="0">
                <a:solidFill>
                  <a:schemeClr val="tx1"/>
                </a:solidFill>
                <a:latin typeface="Arial" pitchFamily="-111" charset="0"/>
                <a:ea typeface="ＭＳ Ｐゴシック" pitchFamily="20" charset="-128"/>
                <a:cs typeface="ＭＳ Ｐゴシック" pitchFamily="20" charset="-128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Arial" pitchFamily="-111" charset="0"/>
                <a:ea typeface="ＭＳ Ｐゴシック" pitchFamily="20" charset="-128"/>
                <a:cs typeface="ＭＳ Ｐゴシック" pitchFamily="20" charset="-128"/>
              </a:rPr>
              <a:t>heure</a:t>
            </a:r>
            <a:r>
              <a:rPr lang="en-US" sz="1200" kern="1200" dirty="0">
                <a:solidFill>
                  <a:schemeClr val="tx1"/>
                </a:solidFill>
                <a:latin typeface="Arial" pitchFamily="-111" charset="0"/>
                <a:ea typeface="ＭＳ Ｐゴシック" pitchFamily="20" charset="-128"/>
                <a:cs typeface="ＭＳ Ｐゴシック" pitchFamily="20" charset="-128"/>
              </a:rPr>
              <a:t> je </a:t>
            </a:r>
            <a:r>
              <a:rPr lang="en-US" sz="1200" kern="1200" dirty="0" err="1">
                <a:solidFill>
                  <a:schemeClr val="tx1"/>
                </a:solidFill>
                <a:latin typeface="Arial" pitchFamily="-111" charset="0"/>
                <a:ea typeface="ＭＳ Ｐゴシック" pitchFamily="20" charset="-128"/>
                <a:cs typeface="ＭＳ Ｐゴシック" pitchFamily="20" charset="-128"/>
              </a:rPr>
              <a:t>prends</a:t>
            </a:r>
            <a:r>
              <a:rPr lang="en-US" sz="1200" kern="1200" dirty="0">
                <a:solidFill>
                  <a:schemeClr val="tx1"/>
                </a:solidFill>
                <a:latin typeface="Arial" pitchFamily="-111" charset="0"/>
                <a:ea typeface="ＭＳ Ｐゴシック" pitchFamily="20" charset="-128"/>
                <a:cs typeface="ＭＳ Ｐゴシック" pitchFamily="20" charset="-128"/>
              </a:rPr>
              <a:t> ma douche ?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Arial" pitchFamily="-111" charset="0"/>
                <a:ea typeface="ＭＳ Ｐゴシック" pitchFamily="20" charset="-128"/>
                <a:cs typeface="ＭＳ Ｐゴシック" pitchFamily="20" charset="-128"/>
              </a:rPr>
              <a:t>Pics</a:t>
            </a:r>
            <a:r>
              <a:rPr lang="en-US" sz="1200" kern="1200" dirty="0">
                <a:solidFill>
                  <a:schemeClr val="tx1"/>
                </a:solidFill>
                <a:latin typeface="Arial" pitchFamily="-111" charset="0"/>
                <a:ea typeface="ＭＳ Ｐゴシック" pitchFamily="20" charset="-128"/>
                <a:cs typeface="ＭＳ Ｐゴシック" pitchFamily="20" charset="-128"/>
              </a:rPr>
              <a:t> de </a:t>
            </a:r>
            <a:r>
              <a:rPr lang="en-US" sz="1200" kern="1200" dirty="0" err="1">
                <a:solidFill>
                  <a:schemeClr val="tx1"/>
                </a:solidFill>
                <a:latin typeface="Arial" pitchFamily="-111" charset="0"/>
                <a:ea typeface="ＭＳ Ｐゴシック" pitchFamily="20" charset="-128"/>
                <a:cs typeface="ＭＳ Ｐゴシック" pitchFamily="20" charset="-128"/>
              </a:rPr>
              <a:t>consommation</a:t>
            </a:r>
            <a:endParaRPr lang="en-US" sz="1200" kern="1200" dirty="0">
              <a:solidFill>
                <a:schemeClr val="tx1"/>
              </a:solidFill>
              <a:latin typeface="Arial" pitchFamily="-111" charset="0"/>
              <a:ea typeface="ＭＳ Ｐゴシック" pitchFamily="20" charset="-128"/>
              <a:cs typeface="ＭＳ Ｐゴシック" pitchFamily="20" charset="-128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intègre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trente-cinq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millions</a:t>
            </a:r>
          </a:p>
          <a:p>
            <a:r>
              <a:rPr lang="en-US" dirty="0" err="1"/>
              <a:t>Linky</a:t>
            </a:r>
            <a:r>
              <a:rPr lang="en-US" dirty="0"/>
              <a:t> : </a:t>
            </a:r>
            <a:r>
              <a:rPr lang="en-US" dirty="0" err="1"/>
              <a:t>prjet</a:t>
            </a:r>
            <a:r>
              <a:rPr lang="en-US" dirty="0"/>
              <a:t> smart grid pour </a:t>
            </a:r>
            <a:r>
              <a:rPr lang="en-US" dirty="0" err="1"/>
              <a:t>detecter</a:t>
            </a:r>
            <a:r>
              <a:rPr lang="en-US" dirty="0"/>
              <a:t> la </a:t>
            </a:r>
            <a:r>
              <a:rPr lang="en-US" dirty="0" err="1"/>
              <a:t>fraude</a:t>
            </a:r>
            <a:r>
              <a:rPr lang="en-US" dirty="0"/>
              <a:t>, pour </a:t>
            </a:r>
            <a:r>
              <a:rPr lang="en-US" dirty="0" err="1"/>
              <a:t>éviter</a:t>
            </a:r>
            <a:r>
              <a:rPr lang="en-US" dirty="0"/>
              <a:t> le </a:t>
            </a:r>
            <a:r>
              <a:rPr lang="en-US" dirty="0" err="1"/>
              <a:t>lancement</a:t>
            </a:r>
            <a:r>
              <a:rPr lang="en-US" dirty="0"/>
              <a:t> de central </a:t>
            </a:r>
            <a:r>
              <a:rPr lang="en-US" dirty="0" err="1"/>
              <a:t>éléctrique</a:t>
            </a:r>
            <a:endParaRPr lang="en-US" dirty="0"/>
          </a:p>
          <a:p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</a:t>
            </a:r>
            <a:r>
              <a:rPr lang="en-US" dirty="0" err="1"/>
              <a:t>uen</a:t>
            </a:r>
            <a:r>
              <a:rPr lang="en-US" dirty="0"/>
              <a:t> surveillance, on </a:t>
            </a:r>
            <a:r>
              <a:rPr lang="en-US" dirty="0" err="1"/>
              <a:t>est</a:t>
            </a:r>
            <a:r>
              <a:rPr lang="en-US" dirty="0"/>
              <a:t> capable de savoir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consommez</a:t>
            </a:r>
            <a:r>
              <a:rPr lang="en-US" dirty="0"/>
              <a:t>, </a:t>
            </a:r>
            <a:r>
              <a:rPr lang="en-US" dirty="0" err="1"/>
              <a:t>quel</a:t>
            </a:r>
            <a:r>
              <a:rPr lang="en-US" dirty="0"/>
              <a:t> </a:t>
            </a:r>
            <a:r>
              <a:rPr lang="en-US" dirty="0" err="1"/>
              <a:t>appareil</a:t>
            </a:r>
            <a:r>
              <a:rPr lang="en-US" dirty="0"/>
              <a:t> </a:t>
            </a:r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utiliser</a:t>
            </a:r>
            <a:r>
              <a:rPr lang="en-US" dirty="0"/>
              <a:t>, </a:t>
            </a:r>
          </a:p>
          <a:p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Big Data par excellence. 35 millions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doivent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être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déployés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dans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les foyers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français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d'ici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2020 et,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si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le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rythme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d'une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mesure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toute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les 10 minutes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est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retenu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sont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1 800 milliards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d'enregistrements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qui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vont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devoir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être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stockés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chaque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année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par le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distributeur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d'énergie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soit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120 To de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données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brutes.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81E9E6-6F4C-2740-A1D9-E5CED3796255}" type="slidenum">
              <a:rPr lang="fr-CA" smtClean="0"/>
              <a:pPr>
                <a:defRPr/>
              </a:pPr>
              <a:t>13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93989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latin typeface="Arial" pitchFamily="-111" charset="0"/>
                <a:ea typeface="ＭＳ Ｐゴシック" pitchFamily="20" charset="-128"/>
                <a:cs typeface="ＭＳ Ｐゴシック" pitchFamily="20" charset="-128"/>
              </a:rPr>
              <a:t>Linky</a:t>
            </a:r>
            <a:r>
              <a:rPr lang="en-US" sz="1200" kern="1200" dirty="0">
                <a:solidFill>
                  <a:schemeClr val="tx1"/>
                </a:solidFill>
                <a:latin typeface="Arial" pitchFamily="-111" charset="0"/>
                <a:ea typeface="ＭＳ Ｐゴシック" pitchFamily="20" charset="-128"/>
                <a:cs typeface="ＭＳ Ｐゴシック" pitchFamily="20" charset="-128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Arial" pitchFamily="-111" charset="0"/>
                <a:ea typeface="ＭＳ Ｐゴシック" pitchFamily="20" charset="-128"/>
                <a:cs typeface="ＭＳ Ｐゴシック" pitchFamily="20" charset="-128"/>
              </a:rPr>
              <a:t>peut-il</a:t>
            </a:r>
            <a:r>
              <a:rPr lang="en-US" sz="1200" kern="1200" dirty="0">
                <a:solidFill>
                  <a:schemeClr val="tx1"/>
                </a:solidFill>
                <a:latin typeface="Arial" pitchFamily="-111" charset="0"/>
                <a:ea typeface="ＭＳ Ｐゴシック" pitchFamily="20" charset="-128"/>
                <a:cs typeface="ＭＳ Ｐゴシック" pitchFamily="20" charset="-128"/>
              </a:rPr>
              <a:t> savoir </a:t>
            </a:r>
            <a:r>
              <a:rPr lang="en-US" sz="1200" kern="1200" dirty="0" err="1">
                <a:solidFill>
                  <a:schemeClr val="tx1"/>
                </a:solidFill>
                <a:latin typeface="Arial" pitchFamily="-111" charset="0"/>
                <a:ea typeface="ＭＳ Ｐゴシック" pitchFamily="20" charset="-128"/>
                <a:cs typeface="ＭＳ Ｐゴシック" pitchFamily="20" charset="-128"/>
              </a:rPr>
              <a:t>combien</a:t>
            </a:r>
            <a:r>
              <a:rPr lang="en-US" sz="1200" kern="1200" dirty="0">
                <a:solidFill>
                  <a:schemeClr val="tx1"/>
                </a:solidFill>
                <a:latin typeface="Arial" pitchFamily="-111" charset="0"/>
                <a:ea typeface="ＭＳ Ｐゴシック" pitchFamily="20" charset="-128"/>
                <a:cs typeface="ＭＳ Ｐゴシック" pitchFamily="20" charset="-128"/>
              </a:rPr>
              <a:t> de </a:t>
            </a:r>
            <a:r>
              <a:rPr lang="en-US" sz="1200" kern="1200" dirty="0" err="1">
                <a:solidFill>
                  <a:schemeClr val="tx1"/>
                </a:solidFill>
                <a:latin typeface="Arial" pitchFamily="-111" charset="0"/>
                <a:ea typeface="ＭＳ Ｐゴシック" pitchFamily="20" charset="-128"/>
                <a:cs typeface="ＭＳ Ｐゴシック" pitchFamily="20" charset="-128"/>
              </a:rPr>
              <a:t>téléviseurs</a:t>
            </a:r>
            <a:r>
              <a:rPr lang="en-US" sz="1200" kern="1200" dirty="0">
                <a:solidFill>
                  <a:schemeClr val="tx1"/>
                </a:solidFill>
                <a:latin typeface="Arial" pitchFamily="-111" charset="0"/>
                <a:ea typeface="ＭＳ Ｐゴシック" pitchFamily="20" charset="-128"/>
                <a:cs typeface="ＭＳ Ｐゴシック" pitchFamily="20" charset="-128"/>
              </a:rPr>
              <a:t> je </a:t>
            </a:r>
            <a:r>
              <a:rPr lang="en-US" sz="1200" kern="1200" dirty="0" err="1">
                <a:solidFill>
                  <a:schemeClr val="tx1"/>
                </a:solidFill>
                <a:latin typeface="Arial" pitchFamily="-111" charset="0"/>
                <a:ea typeface="ＭＳ Ｐゴシック" pitchFamily="20" charset="-128"/>
                <a:cs typeface="ＭＳ Ｐゴシック" pitchFamily="20" charset="-128"/>
              </a:rPr>
              <a:t>possède</a:t>
            </a:r>
            <a:r>
              <a:rPr lang="en-US" sz="1200" kern="1200" dirty="0">
                <a:solidFill>
                  <a:schemeClr val="tx1"/>
                </a:solidFill>
                <a:latin typeface="Arial" pitchFamily="-111" charset="0"/>
                <a:ea typeface="ＭＳ Ｐゴシック" pitchFamily="20" charset="-128"/>
                <a:cs typeface="ＭＳ Ｐゴシック" pitchFamily="20" charset="-128"/>
              </a:rPr>
              <a:t> ? A </a:t>
            </a:r>
            <a:r>
              <a:rPr lang="en-US" sz="1200" kern="1200" dirty="0" err="1">
                <a:solidFill>
                  <a:schemeClr val="tx1"/>
                </a:solidFill>
                <a:latin typeface="Arial" pitchFamily="-111" charset="0"/>
                <a:ea typeface="ＭＳ Ｐゴシック" pitchFamily="20" charset="-128"/>
                <a:cs typeface="ＭＳ Ｐゴシック" pitchFamily="20" charset="-128"/>
              </a:rPr>
              <a:t>quelle</a:t>
            </a:r>
            <a:r>
              <a:rPr lang="en-US" sz="1200" kern="1200" dirty="0">
                <a:solidFill>
                  <a:schemeClr val="tx1"/>
                </a:solidFill>
                <a:latin typeface="Arial" pitchFamily="-111" charset="0"/>
                <a:ea typeface="ＭＳ Ｐゴシック" pitchFamily="20" charset="-128"/>
                <a:cs typeface="ＭＳ Ｐゴシック" pitchFamily="20" charset="-128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Arial" pitchFamily="-111" charset="0"/>
                <a:ea typeface="ＭＳ Ｐゴシック" pitchFamily="20" charset="-128"/>
                <a:cs typeface="ＭＳ Ｐゴシック" pitchFamily="20" charset="-128"/>
              </a:rPr>
              <a:t>heure</a:t>
            </a:r>
            <a:r>
              <a:rPr lang="en-US" sz="1200" kern="1200" dirty="0">
                <a:solidFill>
                  <a:schemeClr val="tx1"/>
                </a:solidFill>
                <a:latin typeface="Arial" pitchFamily="-111" charset="0"/>
                <a:ea typeface="ＭＳ Ｐゴシック" pitchFamily="20" charset="-128"/>
                <a:cs typeface="ＭＳ Ｐゴシック" pitchFamily="20" charset="-128"/>
              </a:rPr>
              <a:t> je </a:t>
            </a:r>
            <a:r>
              <a:rPr lang="en-US" sz="1200" kern="1200" dirty="0" err="1">
                <a:solidFill>
                  <a:schemeClr val="tx1"/>
                </a:solidFill>
                <a:latin typeface="Arial" pitchFamily="-111" charset="0"/>
                <a:ea typeface="ＭＳ Ｐゴシック" pitchFamily="20" charset="-128"/>
                <a:cs typeface="ＭＳ Ｐゴシック" pitchFamily="20" charset="-128"/>
              </a:rPr>
              <a:t>prends</a:t>
            </a:r>
            <a:r>
              <a:rPr lang="en-US" sz="1200" kern="1200" dirty="0">
                <a:solidFill>
                  <a:schemeClr val="tx1"/>
                </a:solidFill>
                <a:latin typeface="Arial" pitchFamily="-111" charset="0"/>
                <a:ea typeface="ＭＳ Ｐゴシック" pitchFamily="20" charset="-128"/>
                <a:cs typeface="ＭＳ Ｐゴシック" pitchFamily="20" charset="-128"/>
              </a:rPr>
              <a:t> ma douche ?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Arial" pitchFamily="-111" charset="0"/>
                <a:ea typeface="ＭＳ Ｐゴシック" pitchFamily="20" charset="-128"/>
                <a:cs typeface="ＭＳ Ｐゴシック" pitchFamily="20" charset="-128"/>
              </a:rPr>
              <a:t>Pics</a:t>
            </a:r>
            <a:r>
              <a:rPr lang="en-US" sz="1200" kern="1200" dirty="0">
                <a:solidFill>
                  <a:schemeClr val="tx1"/>
                </a:solidFill>
                <a:latin typeface="Arial" pitchFamily="-111" charset="0"/>
                <a:ea typeface="ＭＳ Ｐゴシック" pitchFamily="20" charset="-128"/>
                <a:cs typeface="ＭＳ Ｐゴシック" pitchFamily="20" charset="-128"/>
              </a:rPr>
              <a:t> de </a:t>
            </a:r>
            <a:r>
              <a:rPr lang="en-US" sz="1200" kern="1200" dirty="0" err="1">
                <a:solidFill>
                  <a:schemeClr val="tx1"/>
                </a:solidFill>
                <a:latin typeface="Arial" pitchFamily="-111" charset="0"/>
                <a:ea typeface="ＭＳ Ｐゴシック" pitchFamily="20" charset="-128"/>
                <a:cs typeface="ＭＳ Ｐゴシック" pitchFamily="20" charset="-128"/>
              </a:rPr>
              <a:t>consommation</a:t>
            </a:r>
            <a:endParaRPr lang="en-US" sz="1200" kern="1200" dirty="0">
              <a:solidFill>
                <a:schemeClr val="tx1"/>
              </a:solidFill>
              <a:latin typeface="Arial" pitchFamily="-111" charset="0"/>
              <a:ea typeface="ＭＳ Ｐゴシック" pitchFamily="20" charset="-128"/>
              <a:cs typeface="ＭＳ Ｐゴシック" pitchFamily="20" charset="-128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intègre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trente-cinq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millions</a:t>
            </a:r>
          </a:p>
          <a:p>
            <a:r>
              <a:rPr lang="en-US" dirty="0" err="1"/>
              <a:t>Linky</a:t>
            </a:r>
            <a:r>
              <a:rPr lang="en-US" dirty="0"/>
              <a:t> : </a:t>
            </a:r>
            <a:r>
              <a:rPr lang="en-US" dirty="0" err="1"/>
              <a:t>prjet</a:t>
            </a:r>
            <a:r>
              <a:rPr lang="en-US" dirty="0"/>
              <a:t> smart grid pour </a:t>
            </a:r>
            <a:r>
              <a:rPr lang="en-US" dirty="0" err="1"/>
              <a:t>detecter</a:t>
            </a:r>
            <a:r>
              <a:rPr lang="en-US" dirty="0"/>
              <a:t> la </a:t>
            </a:r>
            <a:r>
              <a:rPr lang="en-US" dirty="0" err="1"/>
              <a:t>fraude</a:t>
            </a:r>
            <a:r>
              <a:rPr lang="en-US" dirty="0"/>
              <a:t>, pour </a:t>
            </a:r>
            <a:r>
              <a:rPr lang="en-US" dirty="0" err="1"/>
              <a:t>éviter</a:t>
            </a:r>
            <a:r>
              <a:rPr lang="en-US" dirty="0"/>
              <a:t> le </a:t>
            </a:r>
            <a:r>
              <a:rPr lang="en-US" dirty="0" err="1"/>
              <a:t>lancement</a:t>
            </a:r>
            <a:r>
              <a:rPr lang="en-US" dirty="0"/>
              <a:t> de central </a:t>
            </a:r>
            <a:r>
              <a:rPr lang="en-US" dirty="0" err="1"/>
              <a:t>éléctrique</a:t>
            </a:r>
            <a:endParaRPr lang="en-US" dirty="0"/>
          </a:p>
          <a:p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</a:t>
            </a:r>
            <a:r>
              <a:rPr lang="en-US" dirty="0" err="1"/>
              <a:t>uen</a:t>
            </a:r>
            <a:r>
              <a:rPr lang="en-US" dirty="0"/>
              <a:t> surveillance, on </a:t>
            </a:r>
            <a:r>
              <a:rPr lang="en-US" dirty="0" err="1"/>
              <a:t>est</a:t>
            </a:r>
            <a:r>
              <a:rPr lang="en-US" dirty="0"/>
              <a:t> capable de savoir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consommez</a:t>
            </a:r>
            <a:r>
              <a:rPr lang="en-US" dirty="0"/>
              <a:t>, </a:t>
            </a:r>
            <a:r>
              <a:rPr lang="en-US" dirty="0" err="1"/>
              <a:t>quel</a:t>
            </a:r>
            <a:r>
              <a:rPr lang="en-US" dirty="0"/>
              <a:t> </a:t>
            </a:r>
            <a:r>
              <a:rPr lang="en-US" dirty="0" err="1"/>
              <a:t>appareil</a:t>
            </a:r>
            <a:r>
              <a:rPr lang="en-US" dirty="0"/>
              <a:t> </a:t>
            </a:r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utiliser</a:t>
            </a:r>
            <a:r>
              <a:rPr lang="en-US" dirty="0"/>
              <a:t>, </a:t>
            </a:r>
          </a:p>
          <a:p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Big Data par excellence. 35 millions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doivent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être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déployés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dans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les foyers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français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d'ici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2020 et,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si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le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rythme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d'une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mesure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toute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les 10 minutes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est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retenu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sont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1 800 milliards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d'enregistrements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qui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vont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devoir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être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stockés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chaque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année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par le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distributeur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d'énergie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soit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120 To de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données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brutes.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81E9E6-6F4C-2740-A1D9-E5CED3796255}" type="slidenum">
              <a:rPr lang="fr-CA" smtClean="0"/>
              <a:pPr>
                <a:defRPr/>
              </a:pPr>
              <a:t>14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93989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81E9E6-6F4C-2740-A1D9-E5CED3796255}" type="slidenum">
              <a:rPr lang="fr-CA" smtClean="0"/>
              <a:pPr>
                <a:defRPr/>
              </a:pPr>
              <a:t>15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93989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81E9E6-6F4C-2740-A1D9-E5CED3796255}" type="slidenum">
              <a:rPr lang="fr-CA" smtClean="0"/>
              <a:pPr>
                <a:defRPr/>
              </a:pPr>
              <a:t>16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93989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81E9E6-6F4C-2740-A1D9-E5CED3796255}" type="slidenum">
              <a:rPr lang="fr-CA" smtClean="0"/>
              <a:pPr>
                <a:defRPr/>
              </a:pPr>
              <a:t>17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93989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Ces</a:t>
            </a:r>
            <a:r>
              <a:rPr lang="en-US" dirty="0"/>
              <a:t> des applications qui ne </a:t>
            </a:r>
            <a:r>
              <a:rPr lang="en-US" dirty="0" err="1"/>
              <a:t>connaissent</a:t>
            </a:r>
            <a:r>
              <a:rPr lang="en-US" dirty="0"/>
              <a:t> </a:t>
            </a:r>
            <a:r>
              <a:rPr lang="en-US" dirty="0" err="1"/>
              <a:t>rien</a:t>
            </a:r>
            <a:r>
              <a:rPr lang="en-US" baseline="0" dirty="0"/>
              <a:t> </a:t>
            </a:r>
            <a:r>
              <a:rPr lang="en-US" baseline="0" dirty="0" err="1"/>
              <a:t>sur</a:t>
            </a:r>
            <a:r>
              <a:rPr lang="en-US" baseline="0" dirty="0"/>
              <a:t> </a:t>
            </a:r>
            <a:r>
              <a:rPr lang="en-US" baseline="0" dirty="0" err="1"/>
              <a:t>toi</a:t>
            </a:r>
            <a:r>
              <a:rPr lang="en-US" baseline="0" dirty="0"/>
              <a:t> </a:t>
            </a:r>
            <a:r>
              <a:rPr lang="en-US" baseline="0" dirty="0" err="1"/>
              <a:t>mais</a:t>
            </a:r>
            <a:r>
              <a:rPr lang="en-US" baseline="0" dirty="0"/>
              <a:t> </a:t>
            </a:r>
            <a:r>
              <a:rPr lang="en-US" baseline="0" dirty="0" err="1"/>
              <a:t>ils</a:t>
            </a:r>
            <a:r>
              <a:rPr lang="en-US" baseline="0" dirty="0"/>
              <a:t> </a:t>
            </a:r>
            <a:r>
              <a:rPr lang="en-US" baseline="0" dirty="0" err="1"/>
              <a:t>vont</a:t>
            </a:r>
            <a:r>
              <a:rPr lang="en-US" baseline="0" dirty="0"/>
              <a:t> </a:t>
            </a:r>
            <a:r>
              <a:rPr lang="en-US" baseline="0" dirty="0" err="1"/>
              <a:t>apprendre</a:t>
            </a:r>
            <a:r>
              <a:rPr lang="en-US" baseline="0" dirty="0"/>
              <a:t> </a:t>
            </a:r>
            <a:r>
              <a:rPr lang="en-US" baseline="0" dirty="0" err="1"/>
              <a:t>à</a:t>
            </a:r>
            <a:r>
              <a:rPr lang="en-US" baseline="0" dirty="0"/>
              <a:t> </a:t>
            </a:r>
            <a:r>
              <a:rPr lang="en-US" baseline="0" dirty="0" err="1"/>
              <a:t>te</a:t>
            </a:r>
            <a:r>
              <a:rPr lang="en-US" baseline="0" dirty="0"/>
              <a:t> </a:t>
            </a:r>
            <a:r>
              <a:rPr lang="en-US" baseline="0" dirty="0" err="1"/>
              <a:t>connaitre</a:t>
            </a:r>
            <a:r>
              <a:rPr lang="en-US" baseline="0" dirty="0"/>
              <a:t> pour </a:t>
            </a:r>
            <a:r>
              <a:rPr lang="en-US" baseline="0" dirty="0" err="1"/>
              <a:t>te</a:t>
            </a:r>
            <a:r>
              <a:rPr lang="en-US" baseline="0" dirty="0"/>
              <a:t> </a:t>
            </a:r>
            <a:r>
              <a:rPr lang="en-US" baseline="0" dirty="0" err="1"/>
              <a:t>recommander</a:t>
            </a:r>
            <a:r>
              <a:rPr lang="en-US" baseline="0" dirty="0"/>
              <a:t> la bonne information </a:t>
            </a:r>
            <a:r>
              <a:rPr lang="en-US" baseline="0" dirty="0" err="1"/>
              <a:t>mais</a:t>
            </a:r>
            <a:r>
              <a:rPr lang="en-US" baseline="0" dirty="0"/>
              <a:t> </a:t>
            </a:r>
            <a:r>
              <a:rPr lang="en-US" baseline="0" dirty="0" err="1"/>
              <a:t>ils</a:t>
            </a:r>
            <a:r>
              <a:rPr lang="en-US" baseline="0" dirty="0"/>
              <a:t> </a:t>
            </a:r>
            <a:r>
              <a:rPr lang="en-US" baseline="0" dirty="0" err="1"/>
              <a:t>vont</a:t>
            </a:r>
            <a:r>
              <a:rPr lang="en-US" baseline="0" dirty="0"/>
              <a:t> </a:t>
            </a:r>
            <a:r>
              <a:rPr lang="en-US" baseline="0" dirty="0" err="1"/>
              <a:t>aller</a:t>
            </a:r>
            <a:r>
              <a:rPr lang="en-US" baseline="0" dirty="0"/>
              <a:t> plus loin </a:t>
            </a:r>
            <a:r>
              <a:rPr lang="en-US" baseline="0" dirty="0" err="1"/>
              <a:t>il</a:t>
            </a:r>
            <a:r>
              <a:rPr lang="en-US" baseline="0" dirty="0"/>
              <a:t> se </a:t>
            </a:r>
            <a:r>
              <a:rPr lang="en-US" baseline="0" dirty="0" err="1"/>
              <a:t>permettent</a:t>
            </a:r>
            <a:r>
              <a:rPr lang="en-US" baseline="0" dirty="0"/>
              <a:t> de tout </a:t>
            </a:r>
            <a:r>
              <a:rPr lang="en-US" baseline="0" dirty="0" err="1"/>
              <a:t>avoir</a:t>
            </a:r>
            <a:r>
              <a:rPr lang="en-US" baseline="0" dirty="0"/>
              <a:t> </a:t>
            </a:r>
            <a:r>
              <a:rPr lang="en-US" baseline="0" dirty="0" err="1"/>
              <a:t>sur</a:t>
            </a:r>
            <a:r>
              <a:rPr lang="en-US" baseline="0" dirty="0"/>
              <a:t> </a:t>
            </a:r>
            <a:r>
              <a:rPr lang="en-US" baseline="0" dirty="0" err="1"/>
              <a:t>toi</a:t>
            </a:r>
            <a:r>
              <a:rPr lang="en-US" baseline="0" dirty="0"/>
              <a:t> pour </a:t>
            </a:r>
            <a:r>
              <a:rPr lang="en-US" baseline="0" dirty="0" err="1"/>
              <a:t>te</a:t>
            </a:r>
            <a:r>
              <a:rPr lang="en-US" baseline="0" dirty="0"/>
              <a:t> comparer aux </a:t>
            </a:r>
            <a:r>
              <a:rPr lang="en-US" baseline="0" dirty="0" err="1"/>
              <a:t>autres</a:t>
            </a:r>
            <a:r>
              <a:rPr lang="en-US" baseline="0" dirty="0"/>
              <a:t> et </a:t>
            </a:r>
            <a:r>
              <a:rPr lang="en-US" baseline="0" dirty="0" err="1"/>
              <a:t>te</a:t>
            </a:r>
            <a:r>
              <a:rPr lang="en-US" baseline="0" dirty="0"/>
              <a:t> proposer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81E9E6-6F4C-2740-A1D9-E5CED3796255}" type="slidenum">
              <a:rPr lang="fr-CA" smtClean="0"/>
              <a:pPr>
                <a:defRPr/>
              </a:pPr>
              <a:t>18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93989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Ces</a:t>
            </a:r>
            <a:r>
              <a:rPr lang="en-US" dirty="0"/>
              <a:t> des applications qui ne </a:t>
            </a:r>
            <a:r>
              <a:rPr lang="en-US" dirty="0" err="1"/>
              <a:t>connaissent</a:t>
            </a:r>
            <a:r>
              <a:rPr lang="en-US" dirty="0"/>
              <a:t> </a:t>
            </a:r>
            <a:r>
              <a:rPr lang="en-US" dirty="0" err="1"/>
              <a:t>rien</a:t>
            </a:r>
            <a:r>
              <a:rPr lang="en-US" baseline="0" dirty="0"/>
              <a:t> </a:t>
            </a:r>
            <a:r>
              <a:rPr lang="en-US" baseline="0" dirty="0" err="1"/>
              <a:t>sur</a:t>
            </a:r>
            <a:r>
              <a:rPr lang="en-US" baseline="0" dirty="0"/>
              <a:t> </a:t>
            </a:r>
            <a:r>
              <a:rPr lang="en-US" baseline="0" dirty="0" err="1"/>
              <a:t>toi</a:t>
            </a:r>
            <a:r>
              <a:rPr lang="en-US" baseline="0" dirty="0"/>
              <a:t> </a:t>
            </a:r>
            <a:r>
              <a:rPr lang="en-US" baseline="0" dirty="0" err="1"/>
              <a:t>mais</a:t>
            </a:r>
            <a:r>
              <a:rPr lang="en-US" baseline="0" dirty="0"/>
              <a:t> </a:t>
            </a:r>
            <a:r>
              <a:rPr lang="en-US" baseline="0" dirty="0" err="1"/>
              <a:t>ils</a:t>
            </a:r>
            <a:r>
              <a:rPr lang="en-US" baseline="0" dirty="0"/>
              <a:t> </a:t>
            </a:r>
            <a:r>
              <a:rPr lang="en-US" baseline="0" dirty="0" err="1"/>
              <a:t>vont</a:t>
            </a:r>
            <a:r>
              <a:rPr lang="en-US" baseline="0" dirty="0"/>
              <a:t> </a:t>
            </a:r>
            <a:r>
              <a:rPr lang="en-US" baseline="0" dirty="0" err="1"/>
              <a:t>apprendre</a:t>
            </a:r>
            <a:r>
              <a:rPr lang="en-US" baseline="0" dirty="0"/>
              <a:t> </a:t>
            </a:r>
            <a:r>
              <a:rPr lang="en-US" baseline="0" dirty="0" err="1"/>
              <a:t>à</a:t>
            </a:r>
            <a:r>
              <a:rPr lang="en-US" baseline="0" dirty="0"/>
              <a:t> </a:t>
            </a:r>
            <a:r>
              <a:rPr lang="en-US" baseline="0" dirty="0" err="1"/>
              <a:t>te</a:t>
            </a:r>
            <a:r>
              <a:rPr lang="en-US" baseline="0" dirty="0"/>
              <a:t> </a:t>
            </a:r>
            <a:r>
              <a:rPr lang="en-US" baseline="0" dirty="0" err="1"/>
              <a:t>connaitre</a:t>
            </a:r>
            <a:r>
              <a:rPr lang="en-US" baseline="0" dirty="0"/>
              <a:t> pour </a:t>
            </a:r>
            <a:r>
              <a:rPr lang="en-US" baseline="0" dirty="0" err="1"/>
              <a:t>te</a:t>
            </a:r>
            <a:r>
              <a:rPr lang="en-US" baseline="0" dirty="0"/>
              <a:t> </a:t>
            </a:r>
            <a:r>
              <a:rPr lang="en-US" baseline="0" dirty="0" err="1"/>
              <a:t>recommander</a:t>
            </a:r>
            <a:r>
              <a:rPr lang="en-US" baseline="0" dirty="0"/>
              <a:t> la bonne information </a:t>
            </a:r>
            <a:r>
              <a:rPr lang="en-US" baseline="0" dirty="0" err="1"/>
              <a:t>mais</a:t>
            </a:r>
            <a:r>
              <a:rPr lang="en-US" baseline="0" dirty="0"/>
              <a:t> </a:t>
            </a:r>
            <a:r>
              <a:rPr lang="en-US" baseline="0" dirty="0" err="1"/>
              <a:t>ils</a:t>
            </a:r>
            <a:r>
              <a:rPr lang="en-US" baseline="0" dirty="0"/>
              <a:t> </a:t>
            </a:r>
            <a:r>
              <a:rPr lang="en-US" baseline="0" dirty="0" err="1"/>
              <a:t>vont</a:t>
            </a:r>
            <a:r>
              <a:rPr lang="en-US" baseline="0" dirty="0"/>
              <a:t> </a:t>
            </a:r>
            <a:r>
              <a:rPr lang="en-US" baseline="0" dirty="0" err="1"/>
              <a:t>aller</a:t>
            </a:r>
            <a:r>
              <a:rPr lang="en-US" baseline="0" dirty="0"/>
              <a:t> plus loin </a:t>
            </a:r>
            <a:r>
              <a:rPr lang="en-US" baseline="0" dirty="0" err="1"/>
              <a:t>il</a:t>
            </a:r>
            <a:r>
              <a:rPr lang="en-US" baseline="0" dirty="0"/>
              <a:t> se </a:t>
            </a:r>
            <a:r>
              <a:rPr lang="en-US" baseline="0" dirty="0" err="1"/>
              <a:t>permettent</a:t>
            </a:r>
            <a:r>
              <a:rPr lang="en-US" baseline="0" dirty="0"/>
              <a:t> de tout </a:t>
            </a:r>
            <a:r>
              <a:rPr lang="en-US" baseline="0" dirty="0" err="1"/>
              <a:t>avoir</a:t>
            </a:r>
            <a:r>
              <a:rPr lang="en-US" baseline="0" dirty="0"/>
              <a:t> </a:t>
            </a:r>
            <a:r>
              <a:rPr lang="en-US" baseline="0" dirty="0" err="1"/>
              <a:t>sur</a:t>
            </a:r>
            <a:r>
              <a:rPr lang="en-US" baseline="0" dirty="0"/>
              <a:t> </a:t>
            </a:r>
            <a:r>
              <a:rPr lang="en-US" baseline="0" dirty="0" err="1"/>
              <a:t>toi</a:t>
            </a:r>
            <a:r>
              <a:rPr lang="en-US" baseline="0" dirty="0"/>
              <a:t> pour </a:t>
            </a:r>
            <a:r>
              <a:rPr lang="en-US" baseline="0" dirty="0" err="1"/>
              <a:t>te</a:t>
            </a:r>
            <a:r>
              <a:rPr lang="en-US" baseline="0" dirty="0"/>
              <a:t> comparer aux </a:t>
            </a:r>
            <a:r>
              <a:rPr lang="en-US" baseline="0" dirty="0" err="1"/>
              <a:t>autres</a:t>
            </a:r>
            <a:r>
              <a:rPr lang="en-US" baseline="0" dirty="0"/>
              <a:t> et </a:t>
            </a:r>
            <a:r>
              <a:rPr lang="en-US" baseline="0" dirty="0" err="1"/>
              <a:t>te</a:t>
            </a:r>
            <a:r>
              <a:rPr lang="en-US" baseline="0" dirty="0"/>
              <a:t> proposer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81E9E6-6F4C-2740-A1D9-E5CED3796255}" type="slidenum">
              <a:rPr lang="fr-CA" smtClean="0"/>
              <a:pPr>
                <a:defRPr/>
              </a:pPr>
              <a:t>19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93989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w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" b="288"/>
          <a:stretch/>
        </p:blipFill>
        <p:spPr>
          <a:xfrm>
            <a:off x="-33282" y="-9000"/>
            <a:ext cx="9210564" cy="6876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64904"/>
            <a:ext cx="9144000" cy="1470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2780928"/>
            <a:ext cx="9144000" cy="1008112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3600">
                <a:solidFill>
                  <a:srgbClr val="184A7C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fr-FR"/>
              <a:t>Click to edit Master title style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1886" y="2564904"/>
            <a:ext cx="4504250" cy="144016"/>
          </a:xfrm>
          <a:prstGeom prst="rect">
            <a:avLst/>
          </a:prstGeom>
          <a:solidFill>
            <a:srgbClr val="B8B9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4639750" y="3890913"/>
            <a:ext cx="4504250" cy="144016"/>
          </a:xfrm>
          <a:prstGeom prst="rect">
            <a:avLst/>
          </a:prstGeom>
          <a:solidFill>
            <a:srgbClr val="B53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59362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Click to edit Master title style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Drag picture to placeholder or click icon to add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EC655-D5B5-41BA-9484-E785189FB307}" type="datetimeFigureOut">
              <a:rPr lang="fr-FR" smtClean="0"/>
              <a:t>27/01/2022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Visite de la direction INSA – 11/07/2012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2DCF7-DDD2-4E8A-8155-144D99CB012F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04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-8684" y="0"/>
            <a:ext cx="9144000" cy="112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-9015" y="1016744"/>
            <a:ext cx="4504250" cy="108000"/>
          </a:xfrm>
          <a:prstGeom prst="rect">
            <a:avLst/>
          </a:prstGeom>
          <a:solidFill>
            <a:srgbClr val="B53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6624000" y="6309319"/>
            <a:ext cx="2520000" cy="72000"/>
          </a:xfrm>
          <a:prstGeom prst="rect">
            <a:avLst/>
          </a:prstGeom>
          <a:solidFill>
            <a:srgbClr val="B8B9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pic>
        <p:nvPicPr>
          <p:cNvPr id="11" name="Picture 3" descr="D:\flore\communication\logos\Liris\logo_liris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331660"/>
            <a:ext cx="110351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Click to edit Master title style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EC655-D5B5-41BA-9484-E785189FB307}" type="datetimeFigureOut">
              <a:rPr lang="fr-FR" smtClean="0"/>
              <a:t>27/01/2022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Visite de la direction INSA – 11/07/2012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4A356-5FC5-4016-A49F-FBDBD9DCAC6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0134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Click to edit Master title style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EC655-D5B5-41BA-9484-E785189FB307}" type="datetimeFigureOut">
              <a:rPr lang="fr-FR" smtClean="0"/>
              <a:t>27/01/2022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Visite de la direction INSA – 11/07/2012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8010A-E946-449D-A24D-4546B4E0DFE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2175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-8684" y="0"/>
            <a:ext cx="9144000" cy="112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Click to edit Master title style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48516" y="1268760"/>
            <a:ext cx="8229600" cy="4896544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800">
                <a:solidFill>
                  <a:schemeClr val="tx1"/>
                </a:solidFill>
              </a:defRPr>
            </a:lvl1pPr>
            <a:lvl2pPr marL="533400" indent="-285750">
              <a:buFontTx/>
              <a:buBlip>
                <a:blip r:embed="rId3"/>
              </a:buBlip>
              <a:defRPr sz="2600">
                <a:solidFill>
                  <a:schemeClr val="tx1"/>
                </a:solidFill>
              </a:defRPr>
            </a:lvl2pPr>
            <a:lvl3pPr marL="717550" indent="-266700">
              <a:buFontTx/>
              <a:buBlip>
                <a:blip r:embed="rId4"/>
              </a:buBlip>
              <a:defRPr>
                <a:solidFill>
                  <a:schemeClr val="tx1"/>
                </a:solidFill>
              </a:defRPr>
            </a:lvl3pPr>
            <a:lvl4pPr marL="987425" indent="-228600">
              <a:buFontTx/>
              <a:buBlip>
                <a:blip r:embed="rId5"/>
              </a:buBlip>
              <a:defRPr>
                <a:solidFill>
                  <a:schemeClr val="tx1"/>
                </a:solidFill>
              </a:defRPr>
            </a:lvl4pPr>
            <a:lvl5pPr marL="1246188" indent="-228600">
              <a:buFontTx/>
              <a:buBlip>
                <a:blip r:embed="rId6"/>
              </a:buBlip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Visite de la direction INSA – 11/07/2012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081C2-6B42-489A-B82A-A5256D871A54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-9015" y="1016744"/>
            <a:ext cx="4504250" cy="108000"/>
          </a:xfrm>
          <a:prstGeom prst="rect">
            <a:avLst/>
          </a:prstGeom>
          <a:solidFill>
            <a:srgbClr val="B53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6624000" y="6309319"/>
            <a:ext cx="2520000" cy="72000"/>
          </a:xfrm>
          <a:prstGeom prst="rect">
            <a:avLst/>
          </a:prstGeom>
          <a:solidFill>
            <a:srgbClr val="B8B9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pic>
        <p:nvPicPr>
          <p:cNvPr id="2051" name="Picture 3" descr="D:\flore\communication\logos\Liris\logo_liris.wm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331660"/>
            <a:ext cx="110351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395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4245" y="4365104"/>
            <a:ext cx="9144000" cy="1470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-12359" y="4365104"/>
            <a:ext cx="4504250" cy="144016"/>
          </a:xfrm>
          <a:prstGeom prst="rect">
            <a:avLst/>
          </a:prstGeom>
          <a:solidFill>
            <a:srgbClr val="B8B9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4625505" y="5691113"/>
            <a:ext cx="4504250" cy="144016"/>
          </a:xfrm>
          <a:prstGeom prst="rect">
            <a:avLst/>
          </a:prstGeom>
          <a:solidFill>
            <a:srgbClr val="B53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ctr" anchorCtr="0">
            <a:normAutofit/>
          </a:bodyPr>
          <a:lstStyle>
            <a:lvl1pPr algn="l">
              <a:defRPr sz="3600" b="0" cap="none">
                <a:latin typeface="+mn-lt"/>
              </a:defRPr>
            </a:lvl1pPr>
          </a:lstStyle>
          <a:p>
            <a:r>
              <a:rPr lang="fr-FR"/>
              <a:t>Click to edit Master title style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458391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EC655-D5B5-41BA-9484-E785189FB307}" type="datetimeFigureOut">
              <a:rPr lang="fr-FR" smtClean="0"/>
              <a:t>27/01/2022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Visite de la direction INSA – 11/07/2012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EF318-3BF4-4CF9-8DAF-95B8DE47CFF4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7" name="Picture 3" descr="D:\flore\communication\logos\Liris\logo_liris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331660"/>
            <a:ext cx="110351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715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8684" y="0"/>
            <a:ext cx="9144000" cy="112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-9015" y="1016744"/>
            <a:ext cx="4504250" cy="108000"/>
          </a:xfrm>
          <a:prstGeom prst="rect">
            <a:avLst/>
          </a:prstGeom>
          <a:solidFill>
            <a:srgbClr val="B53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6624000" y="6309319"/>
            <a:ext cx="2520000" cy="72000"/>
          </a:xfrm>
          <a:prstGeom prst="rect">
            <a:avLst/>
          </a:prstGeom>
          <a:solidFill>
            <a:srgbClr val="B8B9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pic>
        <p:nvPicPr>
          <p:cNvPr id="11" name="Picture 3" descr="D:\flore\communication\logos\Liris\logo_liris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331660"/>
            <a:ext cx="110351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1600"/>
          </a:xfrm>
        </p:spPr>
        <p:txBody>
          <a:bodyPr/>
          <a:lstStyle/>
          <a:p>
            <a:r>
              <a:rPr lang="fr-FR"/>
              <a:t>Click to edit Master title style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Visite de la direction INSA – 11/07/2012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278B3-9574-4A64-99DA-179DE2B7B1A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7054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-8684" y="0"/>
            <a:ext cx="9144000" cy="112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-9015" y="1016744"/>
            <a:ext cx="4504250" cy="108000"/>
          </a:xfrm>
          <a:prstGeom prst="rect">
            <a:avLst/>
          </a:prstGeom>
          <a:solidFill>
            <a:srgbClr val="B53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6624000" y="6309319"/>
            <a:ext cx="2520000" cy="72000"/>
          </a:xfrm>
          <a:prstGeom prst="rect">
            <a:avLst/>
          </a:prstGeom>
          <a:solidFill>
            <a:srgbClr val="B8B9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pic>
        <p:nvPicPr>
          <p:cNvPr id="14" name="Picture 3" descr="D:\flore\communication\logos\Liris\logo_liris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331660"/>
            <a:ext cx="110351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Click to edit Master title style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EC655-D5B5-41BA-9484-E785189FB307}" type="datetimeFigureOut">
              <a:rPr lang="fr-FR" smtClean="0"/>
              <a:t>27/01/2022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Visite de la direction INSA – 11/07/2012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FFD3B-8FDC-4E4A-A53F-0F4EEB54DA17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6200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-8684" y="0"/>
            <a:ext cx="9144000" cy="112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-9015" y="1016744"/>
            <a:ext cx="4504250" cy="108000"/>
          </a:xfrm>
          <a:prstGeom prst="rect">
            <a:avLst/>
          </a:prstGeom>
          <a:solidFill>
            <a:srgbClr val="B53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6624000" y="6309319"/>
            <a:ext cx="2520000" cy="72000"/>
          </a:xfrm>
          <a:prstGeom prst="rect">
            <a:avLst/>
          </a:prstGeom>
          <a:solidFill>
            <a:srgbClr val="B8B9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pic>
        <p:nvPicPr>
          <p:cNvPr id="10" name="Picture 3" descr="D:\flore\communication\logos\Liris\logo_liris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331660"/>
            <a:ext cx="110351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Click to edit Master title style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EC655-D5B5-41BA-9484-E785189FB307}" type="datetimeFigureOut">
              <a:rPr lang="fr-FR" smtClean="0"/>
              <a:t>27/01/2022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Lieu de la présentation - 17/11/2003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D7511-29DC-41AA-B8D0-22F62F18B89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580212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6624000" y="6309319"/>
            <a:ext cx="2520000" cy="72000"/>
          </a:xfrm>
          <a:prstGeom prst="rect">
            <a:avLst/>
          </a:prstGeom>
          <a:solidFill>
            <a:srgbClr val="B8B9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pic>
        <p:nvPicPr>
          <p:cNvPr id="9" name="Picture 3" descr="D:\flore\communication\logos\Liris\logo_liris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331660"/>
            <a:ext cx="110351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EC655-D5B5-41BA-9484-E785189FB307}" type="datetimeFigureOut">
              <a:rPr lang="fr-FR" smtClean="0"/>
              <a:t>27/01/2022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Visite de la direction INSA – 11/07/2012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30743-DBD8-4E75-84FA-57A66CE5EAD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8671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702676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EC655-D5B5-41BA-9484-E785189FB307}" type="datetimeFigureOut">
              <a:rPr lang="fr-FR" smtClean="0"/>
              <a:t>27/01/2022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Visite de la direction INSA – 11/07/2012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378A-59BF-4340-9990-2AC4F21A1535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9805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" y="0"/>
            <a:ext cx="9131825" cy="6858000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763688" y="6356350"/>
            <a:ext cx="118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708EC655-D5B5-41BA-9484-E785189FB307}" type="datetimeFigureOut">
              <a:rPr lang="fr-FR" smtClean="0"/>
              <a:pPr/>
              <a:t>27/01/2022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498800" y="6356350"/>
            <a:ext cx="118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4B5D7511-29DC-41AA-B8D0-22F62F18B892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277208" y="6356350"/>
            <a:ext cx="3896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fr-FR"/>
              <a:t>Lieu de la présentation - 17/11/2003</a:t>
            </a:r>
          </a:p>
        </p:txBody>
      </p:sp>
    </p:spTree>
    <p:extLst>
      <p:ext uri="{BB962C8B-B14F-4D97-AF65-F5344CB8AC3E}">
        <p14:creationId xmlns:p14="http://schemas.microsoft.com/office/powerpoint/2010/main" val="1063738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6" r:id="rId1"/>
    <p:sldLayoutId id="2147485497" r:id="rId2"/>
    <p:sldLayoutId id="2147485498" r:id="rId3"/>
    <p:sldLayoutId id="2147485499" r:id="rId4"/>
    <p:sldLayoutId id="2147485500" r:id="rId5"/>
    <p:sldLayoutId id="2147485501" r:id="rId6"/>
    <p:sldLayoutId id="2147485502" r:id="rId7"/>
    <p:sldLayoutId id="2147485503" r:id="rId8"/>
    <p:sldLayoutId id="2147485504" r:id="rId9"/>
    <p:sldLayoutId id="2147485505" r:id="rId10"/>
    <p:sldLayoutId id="2147485506" r:id="rId11"/>
    <p:sldLayoutId id="2147485507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5"/>
        </a:buBlip>
        <a:defRPr sz="2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533400" indent="-285750" algn="l" defTabSz="914400" rtl="0" eaLnBrk="1" latinLnBrk="0" hangingPunct="1">
        <a:spcBef>
          <a:spcPct val="20000"/>
        </a:spcBef>
        <a:buFontTx/>
        <a:buBlip>
          <a:blip r:embed="rId16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717550" indent="-266700" algn="l" defTabSz="914400" rtl="0" eaLnBrk="1" latinLnBrk="0" hangingPunct="1">
        <a:spcBef>
          <a:spcPct val="20000"/>
        </a:spcBef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25" indent="-228600" algn="l" defTabSz="914400" rtl="0" eaLnBrk="1" latinLnBrk="0" hangingPunct="1">
        <a:spcBef>
          <a:spcPct val="20000"/>
        </a:spcBef>
        <a:buFontTx/>
        <a:buBlip>
          <a:blip r:embed="rId18"/>
        </a:buBlip>
        <a:defRPr sz="20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1246188" indent="-228600" algn="l" defTabSz="914400" rtl="0" eaLnBrk="1" latinLnBrk="0" hangingPunct="1">
        <a:spcBef>
          <a:spcPct val="20000"/>
        </a:spcBef>
        <a:buFontTx/>
        <a:buBlip>
          <a:blip r:embed="rId19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10" Type="http://schemas.openxmlformats.org/officeDocument/2006/relationships/image" Target="../media/image22.jpg"/><Relationship Id="rId4" Type="http://schemas.openxmlformats.org/officeDocument/2006/relationships/image" Target="../media/image5.png"/><Relationship Id="rId9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z="3100" b="1" dirty="0">
                <a:latin typeface="Century Gothic"/>
                <a:cs typeface="Century Gothic"/>
              </a:rPr>
              <a:t>L’émergence de la Data Science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384300" y="5791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515100" y="4046835"/>
            <a:ext cx="2590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2000" b="1" dirty="0" err="1">
                <a:latin typeface="Century Gothic"/>
                <a:cs typeface="Century Gothic"/>
              </a:rPr>
              <a:t>Haytham</a:t>
            </a:r>
            <a:r>
              <a:rPr lang="fr-FR" sz="2000" b="1" dirty="0">
                <a:latin typeface="Century Gothic"/>
                <a:cs typeface="Century Gothic"/>
              </a:rPr>
              <a:t> </a:t>
            </a:r>
            <a:r>
              <a:rPr lang="fr-FR" sz="2000" b="1" dirty="0" err="1">
                <a:latin typeface="Century Gothic"/>
                <a:cs typeface="Century Gothic"/>
              </a:rPr>
              <a:t>Elghazel</a:t>
            </a:r>
            <a:endParaRPr lang="fr-FR" sz="2000" b="1" dirty="0">
              <a:latin typeface="Century Gothic"/>
              <a:cs typeface="Century Gothic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59000" y="4770735"/>
            <a:ext cx="4241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1600" b="1" i="1" dirty="0">
                <a:latin typeface="Century Gothic"/>
                <a:cs typeface="Century Gothic"/>
              </a:rPr>
              <a:t>Pôle Data Science, Equipe DM2L</a:t>
            </a:r>
            <a:endParaRPr lang="en-US" sz="1600" b="1" i="1" dirty="0"/>
          </a:p>
        </p:txBody>
      </p:sp>
    </p:spTree>
    <p:extLst>
      <p:ext uri="{BB962C8B-B14F-4D97-AF65-F5344CB8AC3E}">
        <p14:creationId xmlns:p14="http://schemas.microsoft.com/office/powerpoint/2010/main" val="1834535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>
                <a:latin typeface="Century Gothic"/>
                <a:cs typeface="Century Gothic"/>
              </a:rPr>
              <a:t>Une minute sur internet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081C2-6B42-489A-B82A-A5256D871A54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2425700" y="68326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BB5F1DD-F512-5341-898A-8035ED340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6736"/>
            <a:ext cx="9144000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34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>
                <a:latin typeface="Century Gothic"/>
                <a:cs typeface="Century Gothic"/>
              </a:rPr>
              <a:t>L'omniprésence des données</a:t>
            </a:r>
            <a:endParaRPr lang="fr-FR" sz="4000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516" y="1294160"/>
            <a:ext cx="8466884" cy="4896544"/>
          </a:xfrm>
        </p:spPr>
        <p:txBody>
          <a:bodyPr>
            <a:noAutofit/>
          </a:bodyPr>
          <a:lstStyle/>
          <a:p>
            <a:pPr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Depuis 2012</a:t>
            </a:r>
            <a:r>
              <a:rPr lang="fr-FR" sz="2200" dirty="0">
                <a:latin typeface="Century Gothic"/>
                <a:ea typeface="微軟正黑體" charset="0"/>
                <a:cs typeface="Century Gothic"/>
              </a:rPr>
              <a:t>, année où le </a:t>
            </a:r>
            <a:r>
              <a:rPr lang="fr-FR" sz="2200" dirty="0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« </a:t>
            </a:r>
            <a:r>
              <a:rPr lang="fr-FR" sz="2200" dirty="0" err="1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big</a:t>
            </a:r>
            <a:r>
              <a:rPr lang="fr-FR" sz="2200" dirty="0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 data » </a:t>
            </a:r>
            <a:r>
              <a:rPr lang="fr-FR" sz="2200" dirty="0">
                <a:latin typeface="Century Gothic"/>
                <a:ea typeface="微軟正黑體" charset="0"/>
                <a:cs typeface="Century Gothic"/>
              </a:rPr>
              <a:t>a été choisi comme terme tendance dans le monde du numérique, la situation a fortement évolué.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2200" dirty="0">
                <a:latin typeface="Century Gothic"/>
                <a:ea typeface="微軟正黑體" charset="0"/>
                <a:cs typeface="Century Gothic"/>
              </a:rPr>
              <a:t>L’utilisation de telles données massives n’était cependant pas inconnue auparavant des DSI, et c'est la </a:t>
            </a:r>
            <a:r>
              <a:rPr lang="fr-FR" sz="2200" dirty="0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soudaine production de nouvelles données </a:t>
            </a:r>
            <a:r>
              <a:rPr lang="fr-FR" sz="2200" dirty="0">
                <a:latin typeface="Century Gothic"/>
                <a:ea typeface="微軟正黑體" charset="0"/>
                <a:cs typeface="Century Gothic"/>
              </a:rPr>
              <a:t>de toute nature, la mise à disposition en </a:t>
            </a:r>
            <a:r>
              <a:rPr lang="fr-FR" sz="2200" dirty="0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open data </a:t>
            </a:r>
            <a:r>
              <a:rPr lang="fr-FR" sz="2200" dirty="0">
                <a:latin typeface="Century Gothic"/>
                <a:ea typeface="微軟正黑體" charset="0"/>
                <a:cs typeface="Century Gothic"/>
              </a:rPr>
              <a:t>de nombreuses </a:t>
            </a:r>
            <a:r>
              <a:rPr lang="fr-FR" sz="2200" dirty="0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sources de données externes </a:t>
            </a:r>
            <a:r>
              <a:rPr lang="fr-FR" sz="2200" dirty="0">
                <a:latin typeface="Century Gothic"/>
                <a:ea typeface="微軟正黑體" charset="0"/>
                <a:cs typeface="Century Gothic"/>
              </a:rPr>
              <a:t>qui a provoqué la création de services innovants.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081C2-6B42-489A-B82A-A5256D871A54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2425700" y="68326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21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>
                <a:latin typeface="Century Gothic"/>
                <a:cs typeface="Century Gothic"/>
              </a:rPr>
              <a:t>L'omniprésence des données</a:t>
            </a:r>
            <a:endParaRPr lang="fr-FR" sz="4000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516" y="1294160"/>
            <a:ext cx="8314484" cy="4896544"/>
          </a:xfrm>
        </p:spPr>
        <p:txBody>
          <a:bodyPr>
            <a:noAutofit/>
          </a:bodyPr>
          <a:lstStyle/>
          <a:p>
            <a:pPr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2200" dirty="0">
                <a:latin typeface="Century Gothic"/>
                <a:ea typeface="微軟正黑體" charset="0"/>
                <a:cs typeface="Century Gothic"/>
              </a:rPr>
              <a:t>Grâce à l’omniprésence des données, les bases de données devenant </a:t>
            </a:r>
            <a:r>
              <a:rPr lang="fr-FR" sz="2200" dirty="0">
                <a:solidFill>
                  <a:schemeClr val="accent1"/>
                </a:solidFill>
                <a:latin typeface="Century Gothic"/>
                <a:ea typeface="微軟正黑體" charset="0"/>
                <a:cs typeface="Century Gothic"/>
              </a:rPr>
              <a:t>de plus en plus exhaustives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2200" dirty="0">
                <a:latin typeface="Century Gothic"/>
                <a:ea typeface="微軟正黑體" charset="0"/>
                <a:cs typeface="Century Gothic"/>
              </a:rPr>
              <a:t>et les traitements de l’information devenant de plus en plus matures</a:t>
            </a:r>
            <a:endParaRPr lang="fr-FR" altLang="zh-TW" sz="2200" dirty="0">
              <a:latin typeface="Century Gothic"/>
              <a:ea typeface="微軟正黑體" charset="0"/>
              <a:cs typeface="Century Gothic"/>
            </a:endParaRPr>
          </a:p>
          <a:p>
            <a:pPr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2200" dirty="0">
                <a:latin typeface="Century Gothic"/>
                <a:ea typeface="微軟正黑體" charset="0"/>
                <a:cs typeface="Century Gothic"/>
              </a:rPr>
              <a:t>il est devenu urgent de penser au </a:t>
            </a:r>
            <a:r>
              <a:rPr lang="fr-FR" sz="2200" dirty="0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Data </a:t>
            </a:r>
            <a:r>
              <a:rPr lang="fr-FR" sz="2200" dirty="0" err="1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Mining</a:t>
            </a:r>
            <a:r>
              <a:rPr lang="fr-FR" sz="2200" dirty="0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 </a:t>
            </a:r>
            <a:r>
              <a:rPr lang="fr-FR" sz="2200" dirty="0">
                <a:latin typeface="Century Gothic"/>
                <a:ea typeface="微軟正黑體" charset="0"/>
                <a:cs typeface="Century Gothic"/>
              </a:rPr>
              <a:t>avant d’implémenter de nouveaux indicateurs ou des tableaux de bord dans une activité</a:t>
            </a:r>
          </a:p>
          <a:p>
            <a:pPr marL="0" indent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fr-FR" sz="3200" dirty="0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La BI traditionnelle connaît une évolution sans précèdent. 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endParaRPr lang="fr-FR" sz="2200" dirty="0">
              <a:latin typeface="Century Gothic"/>
              <a:ea typeface="微軟正黑體" charset="0"/>
              <a:cs typeface="Century Gothic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081C2-6B42-489A-B82A-A5256D871A54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2425700" y="68326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5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b="1" dirty="0">
                <a:latin typeface="Century Gothic"/>
                <a:cs typeface="Century Gothic"/>
              </a:rPr>
              <a:t>L'omniprésence des données : </a:t>
            </a:r>
            <a:r>
              <a:rPr lang="fr-FR" sz="2800" b="1" dirty="0" err="1">
                <a:latin typeface="Century Gothic"/>
                <a:cs typeface="Century Gothic"/>
              </a:rPr>
              <a:t>Linky</a:t>
            </a:r>
            <a:endParaRPr lang="fr-FR" sz="2800" dirty="0">
              <a:solidFill>
                <a:schemeClr val="tx1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660425-2FAA-F641-8619-D78B0826BA12}" type="slidenum">
              <a:rPr lang="fr-FR" smtClean="0"/>
              <a:pPr>
                <a:defRPr/>
              </a:pPr>
              <a:t>13</a:t>
            </a:fld>
            <a:endParaRPr lang="fr-FR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93700" y="1384300"/>
            <a:ext cx="5410200" cy="5080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fr-FR" altLang="zh-TW" sz="2200" dirty="0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Le nouveau compteur intelligent </a:t>
            </a:r>
            <a:r>
              <a:rPr lang="fr-FR" altLang="zh-TW" sz="2200" dirty="0" err="1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Linky</a:t>
            </a:r>
            <a:endParaRPr lang="fr" altLang="zh-TW" sz="1200" dirty="0">
              <a:solidFill>
                <a:srgbClr val="B5397D"/>
              </a:solidFill>
              <a:latin typeface="Century Gothic"/>
              <a:ea typeface="微軟正黑體" charset="0"/>
              <a:cs typeface="Century Gothic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55600" y="4775200"/>
            <a:ext cx="8509000" cy="965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340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550" indent="-26670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28600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46188" indent="-228600" algn="l" defTabSz="914400" rtl="0" eaLnBrk="1" latinLnBrk="0" hangingPunct="1">
              <a:spcBef>
                <a:spcPct val="20000"/>
              </a:spcBef>
              <a:buFontTx/>
              <a:buBlip>
                <a:blip r:embed="rId7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fr-FR" altLang="zh-TW" sz="2200" dirty="0">
                <a:latin typeface="Century Gothic"/>
                <a:ea typeface="微軟正黑體" charset="0"/>
                <a:cs typeface="Century Gothic"/>
              </a:rPr>
              <a:t>C’est aussi pour prévoir le pics de consommation, éviter le lancement de centrales électriques, détecter les fraudes, maîtrise des achats et des ventes de l’énergie</a:t>
            </a:r>
          </a:p>
          <a:p>
            <a:pPr marL="0" indent="0" algn="just">
              <a:spcBef>
                <a:spcPts val="0"/>
              </a:spcBef>
              <a:spcAft>
                <a:spcPts val="1000"/>
              </a:spcAft>
              <a:buNone/>
            </a:pPr>
            <a:endParaRPr lang="fr" altLang="zh-TW" sz="1200" dirty="0">
              <a:latin typeface="Century Gothic"/>
              <a:ea typeface="微軟正黑體" charset="0"/>
              <a:cs typeface="Century Gothic"/>
            </a:endParaRPr>
          </a:p>
        </p:txBody>
      </p:sp>
      <p:pic>
        <p:nvPicPr>
          <p:cNvPr id="5" name="Picture 4" descr="Linky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184" y="1206500"/>
            <a:ext cx="2345815" cy="3124199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355600" y="1879600"/>
            <a:ext cx="5943600" cy="29337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340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550" indent="-26670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28600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46188" indent="-228600" algn="l" defTabSz="914400" rtl="0" eaLnBrk="1" latinLnBrk="0" hangingPunct="1">
              <a:spcBef>
                <a:spcPct val="20000"/>
              </a:spcBef>
              <a:buFontTx/>
              <a:buBlip>
                <a:blip r:embed="rId7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1000"/>
              </a:spcAft>
            </a:pPr>
            <a:endParaRPr lang="fr-FR" altLang="zh-TW" sz="600" dirty="0">
              <a:latin typeface="Century Gothic"/>
              <a:ea typeface="微軟正黑體" charset="0"/>
              <a:cs typeface="Century Gothic"/>
            </a:endParaRPr>
          </a:p>
          <a:p>
            <a:pPr algn="just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fr-FR" altLang="zh-TW" sz="2200" dirty="0">
                <a:latin typeface="Century Gothic"/>
                <a:ea typeface="微軟正黑體" charset="0"/>
                <a:cs typeface="Century Gothic"/>
              </a:rPr>
              <a:t>Un projet Smart </a:t>
            </a:r>
            <a:r>
              <a:rPr lang="fr-FR" altLang="zh-TW" sz="2200" dirty="0" err="1">
                <a:latin typeface="Century Gothic"/>
                <a:ea typeface="微軟正黑體" charset="0"/>
                <a:cs typeface="Century Gothic"/>
              </a:rPr>
              <a:t>Grid</a:t>
            </a:r>
            <a:r>
              <a:rPr lang="fr-FR" altLang="zh-TW" sz="2200" dirty="0">
                <a:latin typeface="Century Gothic"/>
                <a:ea typeface="微軟正黑體" charset="0"/>
                <a:cs typeface="Century Gothic"/>
              </a:rPr>
              <a:t> : </a:t>
            </a:r>
            <a:r>
              <a:rPr lang="fr-FR" altLang="zh-TW" sz="2200" dirty="0" err="1">
                <a:latin typeface="Century Gothic"/>
                <a:ea typeface="微軟正黑體" charset="0"/>
                <a:cs typeface="Century Gothic"/>
              </a:rPr>
              <a:t>Linky</a:t>
            </a:r>
            <a:r>
              <a:rPr lang="fr-FR" altLang="zh-TW" sz="2200" dirty="0">
                <a:latin typeface="Century Gothic"/>
                <a:ea typeface="微軟正黑體" charset="0"/>
                <a:cs typeface="Century Gothic"/>
              </a:rPr>
              <a:t> est l’objet connecté déployé dans 35 millions de foyers français en 2020.</a:t>
            </a:r>
          </a:p>
          <a:p>
            <a:pPr algn="just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fr-FR" altLang="zh-TW" sz="800" dirty="0">
              <a:latin typeface="Century Gothic"/>
              <a:ea typeface="微軟正黑體" charset="0"/>
              <a:cs typeface="Century Gothic"/>
            </a:endParaRPr>
          </a:p>
          <a:p>
            <a:pPr algn="just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fr-FR" altLang="zh-TW" sz="2200" dirty="0">
                <a:latin typeface="Century Gothic"/>
                <a:ea typeface="微軟正黑體" charset="0"/>
                <a:cs typeface="Century Gothic"/>
              </a:rPr>
              <a:t>Un suivi de la consommation toutes les 10 minutes : </a:t>
            </a:r>
            <a:r>
              <a:rPr lang="fr-FR" altLang="zh-TW" sz="2200" i="1" dirty="0" err="1">
                <a:latin typeface="Century Gothic"/>
                <a:ea typeface="微軟正黑體" charset="0"/>
                <a:cs typeface="Century Gothic"/>
              </a:rPr>
              <a:t>Big</a:t>
            </a:r>
            <a:r>
              <a:rPr lang="fr-FR" altLang="zh-TW" sz="2200" i="1" dirty="0">
                <a:latin typeface="Century Gothic"/>
                <a:ea typeface="微軟正黑體" charset="0"/>
                <a:cs typeface="Century Gothic"/>
              </a:rPr>
              <a:t> Data par excellence</a:t>
            </a:r>
          </a:p>
        </p:txBody>
      </p:sp>
    </p:spTree>
    <p:extLst>
      <p:ext uri="{BB962C8B-B14F-4D97-AF65-F5344CB8AC3E}">
        <p14:creationId xmlns:p14="http://schemas.microsoft.com/office/powerpoint/2010/main" val="382123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b="1" dirty="0">
                <a:latin typeface="Century Gothic"/>
                <a:cs typeface="Century Gothic"/>
              </a:rPr>
              <a:t>L'omniprésence des données : </a:t>
            </a:r>
            <a:r>
              <a:rPr lang="fr-FR" sz="2800" b="1" dirty="0" err="1">
                <a:latin typeface="Century Gothic"/>
                <a:cs typeface="Century Gothic"/>
              </a:rPr>
              <a:t>Linky</a:t>
            </a:r>
            <a:endParaRPr lang="fr-FR" sz="2800" dirty="0">
              <a:solidFill>
                <a:schemeClr val="tx1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660425-2FAA-F641-8619-D78B0826BA12}" type="slidenum">
              <a:rPr lang="fr-FR" smtClean="0"/>
              <a:pPr>
                <a:defRPr/>
              </a:pPr>
              <a:t>14</a:t>
            </a:fld>
            <a:endParaRPr lang="fr-FR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2682942"/>
            <a:ext cx="5494536" cy="361993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48516" y="1268760"/>
            <a:ext cx="8229600" cy="1537940"/>
          </a:xfrm>
        </p:spPr>
        <p:txBody>
          <a:bodyPr>
            <a:normAutofit/>
          </a:bodyPr>
          <a:lstStyle/>
          <a:p>
            <a:pPr algn="just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fr-FR" sz="2000" dirty="0" err="1">
                <a:latin typeface="Century Gothic"/>
                <a:ea typeface="微軟正黑體" charset="0"/>
                <a:cs typeface="Century Gothic"/>
              </a:rPr>
              <a:t>Linky</a:t>
            </a:r>
            <a:r>
              <a:rPr lang="fr-FR" sz="2000" dirty="0">
                <a:latin typeface="Century Gothic"/>
                <a:ea typeface="微軟正黑體" charset="0"/>
                <a:cs typeface="Century Gothic"/>
              </a:rPr>
              <a:t> peut-il aussi savoir quel appareil ménager j’utilise ? combien de téléviseurs je possède ? A quelle heure je prends ma douche ? mes habitudes et donc mon profil de consommateur : </a:t>
            </a:r>
            <a:r>
              <a:rPr lang="fr-FR" sz="2000" dirty="0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Une publicité adaptée</a:t>
            </a:r>
          </a:p>
        </p:txBody>
      </p:sp>
    </p:spTree>
    <p:extLst>
      <p:ext uri="{BB962C8B-B14F-4D97-AF65-F5344CB8AC3E}">
        <p14:creationId xmlns:p14="http://schemas.microsoft.com/office/powerpoint/2010/main" val="779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b="1" dirty="0">
                <a:latin typeface="Century Gothic"/>
                <a:cs typeface="Century Gothic"/>
              </a:rPr>
              <a:t>L'omniprésence des données : Freebox</a:t>
            </a:r>
            <a:endParaRPr lang="fr-FR" sz="2800" dirty="0">
              <a:solidFill>
                <a:schemeClr val="tx1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660425-2FAA-F641-8619-D78B0826BA12}" type="slidenum">
              <a:rPr lang="fr-FR" smtClean="0"/>
              <a:pPr>
                <a:defRPr/>
              </a:pPr>
              <a:t>15</a:t>
            </a:fld>
            <a:endParaRPr lang="fr-FR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93700" y="1244600"/>
            <a:ext cx="5410200" cy="5080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fr-FR" altLang="zh-TW" sz="2200" dirty="0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La Freebox</a:t>
            </a:r>
            <a:endParaRPr lang="fr" altLang="zh-TW" sz="1200" dirty="0">
              <a:solidFill>
                <a:srgbClr val="B5397D"/>
              </a:solidFill>
              <a:latin typeface="Century Gothic"/>
              <a:ea typeface="微軟正黑體" charset="0"/>
              <a:cs typeface="Century Gothic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55600" y="4775200"/>
            <a:ext cx="8458200" cy="546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340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550" indent="-26670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28600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46188" indent="-228600" algn="l" defTabSz="914400" rtl="0" eaLnBrk="1" latinLnBrk="0" hangingPunct="1">
              <a:spcBef>
                <a:spcPct val="20000"/>
              </a:spcBef>
              <a:buFontTx/>
              <a:buBlip>
                <a:blip r:embed="rId7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spcAft>
                <a:spcPts val="1000"/>
              </a:spcAft>
              <a:buNone/>
            </a:pPr>
            <a:endParaRPr lang="fr" altLang="zh-TW" sz="1200" dirty="0">
              <a:latin typeface="Century Gothic"/>
              <a:ea typeface="微軟正黑體" charset="0"/>
              <a:cs typeface="Century Gothic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55600" y="1739900"/>
            <a:ext cx="4800600" cy="29337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340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550" indent="-26670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28600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46188" indent="-228600" algn="l" defTabSz="914400" rtl="0" eaLnBrk="1" latinLnBrk="0" hangingPunct="1">
              <a:spcBef>
                <a:spcPct val="20000"/>
              </a:spcBef>
              <a:buFontTx/>
              <a:buBlip>
                <a:blip r:embed="rId7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1000"/>
              </a:spcAft>
            </a:pPr>
            <a:endParaRPr lang="fr-FR" altLang="zh-TW" sz="600" dirty="0">
              <a:latin typeface="Century Gothic"/>
              <a:ea typeface="微軟正黑體" charset="0"/>
              <a:cs typeface="Century Gothic"/>
            </a:endParaRPr>
          </a:p>
          <a:p>
            <a:pPr algn="just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fr-FR" altLang="zh-TW" sz="2200" dirty="0">
                <a:latin typeface="Century Gothic"/>
                <a:ea typeface="微軟正黑體" charset="0"/>
                <a:cs typeface="Century Gothic"/>
              </a:rPr>
              <a:t>Peu de données à la signature d’un contrat</a:t>
            </a:r>
          </a:p>
          <a:p>
            <a:pPr algn="just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fr-FR" altLang="zh-TW" sz="800" dirty="0">
              <a:latin typeface="Century Gothic"/>
              <a:ea typeface="微軟正黑體" charset="0"/>
              <a:cs typeface="Century Gothic"/>
            </a:endParaRPr>
          </a:p>
          <a:p>
            <a:pPr algn="just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fr-FR" altLang="zh-TW" sz="2200" dirty="0">
                <a:latin typeface="Century Gothic"/>
                <a:ea typeface="微軟正黑體" charset="0"/>
                <a:cs typeface="Century Gothic"/>
              </a:rPr>
              <a:t>Et après </a:t>
            </a:r>
            <a:r>
              <a:rPr lang="is-IS" altLang="zh-TW" sz="2200" dirty="0">
                <a:latin typeface="Century Gothic"/>
                <a:ea typeface="微軟正黑體" charset="0"/>
                <a:cs typeface="Century Gothic"/>
              </a:rPr>
              <a:t>…</a:t>
            </a:r>
            <a:endParaRPr lang="fr-FR" altLang="zh-TW" sz="2200" dirty="0">
              <a:latin typeface="Century Gothic"/>
              <a:ea typeface="微軟正黑體" charset="0"/>
              <a:cs typeface="Century Gothic"/>
            </a:endParaRPr>
          </a:p>
          <a:p>
            <a:pPr lvl="1" algn="just">
              <a:spcBef>
                <a:spcPts val="0"/>
              </a:spcBef>
              <a:spcAft>
                <a:spcPts val="1000"/>
              </a:spcAft>
            </a:pPr>
            <a:endParaRPr lang="fr-FR" sz="2000" dirty="0">
              <a:latin typeface="Century Gothic"/>
              <a:ea typeface="微軟正黑體" charset="0"/>
              <a:cs typeface="Century Gothic"/>
            </a:endParaRPr>
          </a:p>
          <a:p>
            <a:pPr algn="just">
              <a:spcBef>
                <a:spcPts val="0"/>
              </a:spcBef>
              <a:spcAft>
                <a:spcPts val="1000"/>
              </a:spcAft>
            </a:pPr>
            <a:endParaRPr lang="fr-FR" altLang="zh-TW" sz="2200" dirty="0">
              <a:latin typeface="Century Gothic"/>
              <a:ea typeface="微軟正黑體" charset="0"/>
              <a:cs typeface="Century Gothic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71500" y="3530600"/>
            <a:ext cx="8369300" cy="2451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340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550" indent="-26670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28600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46188" indent="-228600" algn="l" defTabSz="914400" rtl="0" eaLnBrk="1" latinLnBrk="0" hangingPunct="1">
              <a:spcBef>
                <a:spcPct val="20000"/>
              </a:spcBef>
              <a:buFontTx/>
              <a:buBlip>
                <a:blip r:embed="rId7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1000"/>
              </a:spcAft>
            </a:pPr>
            <a:endParaRPr lang="fr-FR" altLang="zh-TW" sz="600" dirty="0">
              <a:latin typeface="Century Gothic"/>
              <a:ea typeface="微軟正黑體" charset="0"/>
              <a:cs typeface="Century Gothic"/>
            </a:endParaRPr>
          </a:p>
          <a:p>
            <a:pPr lvl="1" algn="just">
              <a:spcBef>
                <a:spcPts val="0"/>
              </a:spcBef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fr-FR" sz="2000" b="1" dirty="0">
                <a:latin typeface="Century Gothic"/>
                <a:ea typeface="微軟正黑體" charset="0"/>
                <a:cs typeface="Century Gothic"/>
              </a:rPr>
              <a:t>Plein de nouvelles données : à quel heure vous rentrez chez vous, à quel heure vous couchez, vos préférences télé, etc.</a:t>
            </a:r>
          </a:p>
          <a:p>
            <a:pPr lvl="1" algn="just">
              <a:spcBef>
                <a:spcPts val="0"/>
              </a:spcBef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fr-FR" sz="2000" b="1" dirty="0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Une bonne analyse de vos habitudes conduira à vous recommander la bonne chaine au bon moment (le client est satisfait mais le FAI aussi)</a:t>
            </a:r>
            <a:endParaRPr lang="fr-FR" altLang="zh-TW" sz="2000" b="1" dirty="0">
              <a:solidFill>
                <a:srgbClr val="B5397D"/>
              </a:solidFill>
              <a:latin typeface="Century Gothic"/>
              <a:ea typeface="微軟正黑體" charset="0"/>
              <a:cs typeface="Century Gothic"/>
            </a:endParaRPr>
          </a:p>
          <a:p>
            <a:pPr algn="just">
              <a:spcBef>
                <a:spcPts val="0"/>
              </a:spcBef>
              <a:spcAft>
                <a:spcPts val="1000"/>
              </a:spcAft>
            </a:pPr>
            <a:endParaRPr lang="fr-FR" altLang="zh-TW" sz="2200" dirty="0">
              <a:latin typeface="Century Gothic"/>
              <a:ea typeface="微軟正黑體" charset="0"/>
              <a:cs typeface="Century Gothic"/>
            </a:endParaRPr>
          </a:p>
        </p:txBody>
      </p:sp>
      <p:pic>
        <p:nvPicPr>
          <p:cNvPr id="13" name="Picture 12" descr="fb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700" y="5144080"/>
            <a:ext cx="2806700" cy="107892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FA8F37F-6243-804B-A3ED-68CC35700C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9400" y="825500"/>
            <a:ext cx="33274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0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400" b="1" dirty="0">
                <a:latin typeface="Century Gothic"/>
                <a:cs typeface="Century Gothic"/>
              </a:rPr>
              <a:t>L'omniprésence des données : voitures intelligentes</a:t>
            </a:r>
            <a:endParaRPr lang="fr-FR" sz="2400" dirty="0">
              <a:solidFill>
                <a:schemeClr val="tx1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660425-2FAA-F641-8619-D78B0826BA12}" type="slidenum">
              <a:rPr lang="fr-FR" smtClean="0"/>
              <a:pPr>
                <a:defRPr/>
              </a:pPr>
              <a:t>16</a:t>
            </a:fld>
            <a:endParaRPr lang="fr-FR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93700" y="1206500"/>
            <a:ext cx="5410200" cy="5080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fr-FR" altLang="zh-TW" sz="2200" dirty="0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La voiture connectée</a:t>
            </a:r>
            <a:endParaRPr lang="fr" altLang="zh-TW" sz="1200" dirty="0">
              <a:solidFill>
                <a:srgbClr val="B5397D"/>
              </a:solidFill>
              <a:latin typeface="Century Gothic"/>
              <a:ea typeface="微軟正黑體" charset="0"/>
              <a:cs typeface="Century Gothic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55600" y="4775200"/>
            <a:ext cx="8458200" cy="546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340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550" indent="-26670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28600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46188" indent="-228600" algn="l" defTabSz="914400" rtl="0" eaLnBrk="1" latinLnBrk="0" hangingPunct="1">
              <a:spcBef>
                <a:spcPct val="20000"/>
              </a:spcBef>
              <a:buFontTx/>
              <a:buBlip>
                <a:blip r:embed="rId7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spcAft>
                <a:spcPts val="1000"/>
              </a:spcAft>
              <a:buNone/>
            </a:pPr>
            <a:endParaRPr lang="fr" altLang="zh-TW" sz="1200" dirty="0">
              <a:latin typeface="Century Gothic"/>
              <a:ea typeface="微軟正黑體" charset="0"/>
              <a:cs typeface="Century Gothic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55600" y="1511300"/>
            <a:ext cx="5651500" cy="29337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340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550" indent="-26670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28600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46188" indent="-228600" algn="l" defTabSz="914400" rtl="0" eaLnBrk="1" latinLnBrk="0" hangingPunct="1">
              <a:spcBef>
                <a:spcPct val="20000"/>
              </a:spcBef>
              <a:buFontTx/>
              <a:buBlip>
                <a:blip r:embed="rId7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1000"/>
              </a:spcAft>
            </a:pPr>
            <a:endParaRPr lang="fr-FR" altLang="zh-TW" sz="600" dirty="0">
              <a:latin typeface="Century Gothic"/>
              <a:ea typeface="微軟正黑體" charset="0"/>
              <a:cs typeface="Century Gothic"/>
            </a:endParaRPr>
          </a:p>
          <a:p>
            <a:pPr algn="just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fr-FR" altLang="zh-TW" sz="2200" dirty="0">
                <a:latin typeface="Century Gothic"/>
                <a:ea typeface="微軟正黑體" charset="0"/>
                <a:cs typeface="Century Gothic"/>
              </a:rPr>
              <a:t>La voiture de demain fait le plein de data</a:t>
            </a:r>
          </a:p>
          <a:p>
            <a:pPr algn="just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fr-FR" altLang="zh-TW" sz="2200" dirty="0">
                <a:latin typeface="Century Gothic"/>
                <a:ea typeface="微軟正黑體" charset="0"/>
                <a:cs typeface="Century Gothic"/>
              </a:rPr>
              <a:t>Près de 250 millions de voitures sont connectées à Internet</a:t>
            </a:r>
          </a:p>
          <a:p>
            <a:pPr algn="just">
              <a:spcBef>
                <a:spcPts val="0"/>
              </a:spcBef>
              <a:spcAft>
                <a:spcPts val="1000"/>
              </a:spcAft>
            </a:pPr>
            <a:endParaRPr lang="fr-FR" altLang="zh-TW" sz="2200" dirty="0">
              <a:latin typeface="Century Gothic"/>
              <a:ea typeface="微軟正黑體" charset="0"/>
              <a:cs typeface="Century Gothic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028" y="1371600"/>
            <a:ext cx="2818827" cy="1878484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71500" y="3098800"/>
            <a:ext cx="8369300" cy="3098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340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550" indent="-26670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28600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46188" indent="-228600" algn="l" defTabSz="914400" rtl="0" eaLnBrk="1" latinLnBrk="0" hangingPunct="1">
              <a:spcBef>
                <a:spcPct val="20000"/>
              </a:spcBef>
              <a:buFontTx/>
              <a:buBlip>
                <a:blip r:embed="rId7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1000"/>
              </a:spcAft>
            </a:pPr>
            <a:endParaRPr lang="fr-FR" altLang="zh-TW" sz="600" dirty="0">
              <a:latin typeface="Century Gothic"/>
              <a:ea typeface="微軟正黑體" charset="0"/>
              <a:cs typeface="Century Gothic"/>
            </a:endParaRPr>
          </a:p>
          <a:p>
            <a:pPr lvl="1" algn="just">
              <a:spcBef>
                <a:spcPts val="0"/>
              </a:spcBef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fr-FR" sz="2000" b="1" dirty="0">
                <a:latin typeface="Century Gothic"/>
                <a:ea typeface="微軟正黑體" charset="0"/>
                <a:cs typeface="Century Gothic"/>
              </a:rPr>
              <a:t>Les data issues des véhicules connectés sont une aubaine pour le marketing</a:t>
            </a:r>
          </a:p>
          <a:p>
            <a:pPr lvl="1" algn="just">
              <a:spcBef>
                <a:spcPts val="0"/>
              </a:spcBef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fr-FR" sz="2000" b="1" dirty="0">
                <a:latin typeface="Century Gothic"/>
                <a:ea typeface="微軟正黑體" charset="0"/>
                <a:cs typeface="Century Gothic"/>
              </a:rPr>
              <a:t>La voiture partage de plus en plus d'informations avec son environnement. Une analyse rapide d'un grand nombre de ces données permettra :</a:t>
            </a:r>
          </a:p>
          <a:p>
            <a:pPr lvl="2" algn="just">
              <a:spcBef>
                <a:spcPts val="0"/>
              </a:spcBef>
              <a:spcAft>
                <a:spcPts val="1000"/>
              </a:spcAft>
              <a:buFont typeface="Wingdings" pitchFamily="2" charset="2"/>
              <a:buChar char="§"/>
            </a:pPr>
            <a:r>
              <a:rPr lang="fr-FR" altLang="zh-TW" sz="2000" dirty="0">
                <a:latin typeface="Century Gothic"/>
                <a:ea typeface="微軟正黑體" charset="0"/>
                <a:cs typeface="Century Gothic"/>
              </a:rPr>
              <a:t>d’inventer de nouveaux services sur-mesure en fonctions de votre conduite, expérience, centres d'intérêts :</a:t>
            </a:r>
          </a:p>
          <a:p>
            <a:pPr lvl="3" algn="just">
              <a:spcBef>
                <a:spcPts val="0"/>
              </a:spcBef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fr-FR" altLang="zh-TW" sz="1600" dirty="0">
                <a:latin typeface="Century Gothic"/>
                <a:ea typeface="微軟正黑體" charset="0"/>
                <a:cs typeface="Century Gothic"/>
              </a:rPr>
              <a:t>entretien, réductions sur les pièces détachées, assurance, lieux à visiter</a:t>
            </a:r>
          </a:p>
        </p:txBody>
      </p:sp>
    </p:spTree>
    <p:extLst>
      <p:ext uri="{BB962C8B-B14F-4D97-AF65-F5344CB8AC3E}">
        <p14:creationId xmlns:p14="http://schemas.microsoft.com/office/powerpoint/2010/main" val="3572861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300" b="1" dirty="0">
                <a:latin typeface="Century Gothic"/>
                <a:cs typeface="Century Gothic"/>
              </a:rPr>
              <a:t>L'omniprésence des données : les centres commerciaux</a:t>
            </a:r>
            <a:endParaRPr lang="fr-FR" sz="2300" dirty="0">
              <a:solidFill>
                <a:schemeClr val="tx1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660425-2FAA-F641-8619-D78B0826BA12}" type="slidenum">
              <a:rPr lang="fr-FR" smtClean="0"/>
              <a:pPr>
                <a:defRPr/>
              </a:pPr>
              <a:t>17</a:t>
            </a:fld>
            <a:endParaRPr lang="fr-FR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93700" y="1206500"/>
            <a:ext cx="5410200" cy="5080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fr-FR" altLang="zh-TW" sz="2200" dirty="0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Les centres commerciaux</a:t>
            </a:r>
            <a:endParaRPr lang="fr" altLang="zh-TW" sz="1200" dirty="0">
              <a:solidFill>
                <a:srgbClr val="B5397D"/>
              </a:solidFill>
              <a:latin typeface="Century Gothic"/>
              <a:ea typeface="微軟正黑體" charset="0"/>
              <a:cs typeface="Century Gothic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55600" y="4775200"/>
            <a:ext cx="8458200" cy="546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340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550" indent="-26670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28600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46188" indent="-228600" algn="l" defTabSz="914400" rtl="0" eaLnBrk="1" latinLnBrk="0" hangingPunct="1">
              <a:spcBef>
                <a:spcPct val="20000"/>
              </a:spcBef>
              <a:buFontTx/>
              <a:buBlip>
                <a:blip r:embed="rId7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spcAft>
                <a:spcPts val="1000"/>
              </a:spcAft>
              <a:buNone/>
            </a:pPr>
            <a:endParaRPr lang="fr" altLang="zh-TW" sz="1200" dirty="0">
              <a:latin typeface="Century Gothic"/>
              <a:ea typeface="微軟正黑體" charset="0"/>
              <a:cs typeface="Century Gothic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55600" y="1511300"/>
            <a:ext cx="5651500" cy="29337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340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550" indent="-26670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28600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46188" indent="-228600" algn="l" defTabSz="914400" rtl="0" eaLnBrk="1" latinLnBrk="0" hangingPunct="1">
              <a:spcBef>
                <a:spcPct val="20000"/>
              </a:spcBef>
              <a:buFontTx/>
              <a:buBlip>
                <a:blip r:embed="rId7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1000"/>
              </a:spcAft>
            </a:pPr>
            <a:endParaRPr lang="fr-FR" altLang="zh-TW" sz="600" dirty="0">
              <a:latin typeface="Century Gothic"/>
              <a:ea typeface="微軟正黑體" charset="0"/>
              <a:cs typeface="Century Gothic"/>
            </a:endParaRPr>
          </a:p>
          <a:p>
            <a:pPr algn="just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fr-FR" altLang="zh-TW" sz="2200" dirty="0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Objectif : </a:t>
            </a:r>
            <a:r>
              <a:rPr lang="fr-FR" altLang="zh-TW" sz="2200" dirty="0">
                <a:latin typeface="Century Gothic"/>
                <a:ea typeface="微軟正黑體" charset="0"/>
                <a:cs typeface="Century Gothic"/>
              </a:rPr>
              <a:t>Optimiser les surfaces de ventes et améliorer le </a:t>
            </a:r>
            <a:r>
              <a:rPr lang="fr-FR" altLang="zh-TW" sz="2200" dirty="0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taux de transformation</a:t>
            </a:r>
          </a:p>
          <a:p>
            <a:pPr algn="just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fr-FR" altLang="zh-TW" sz="2200" dirty="0">
                <a:latin typeface="Century Gothic"/>
                <a:ea typeface="微軟正黑體" charset="0"/>
                <a:cs typeface="Century Gothic"/>
              </a:rPr>
              <a:t>Les technologies de comptage et l'analyse des achats ne suffisent pas pour comprendre le comportement du consommateur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028" y="1926481"/>
            <a:ext cx="2948172" cy="1540619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96900" y="4264374"/>
            <a:ext cx="8369300" cy="203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340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550" indent="-26670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28600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46188" indent="-228600" algn="l" defTabSz="914400" rtl="0" eaLnBrk="1" latinLnBrk="0" hangingPunct="1">
              <a:spcBef>
                <a:spcPct val="20000"/>
              </a:spcBef>
              <a:buFontTx/>
              <a:buBlip>
                <a:blip r:embed="rId7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spcBef>
                <a:spcPts val="0"/>
              </a:spcBef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fr-FR" sz="2000" b="1" dirty="0">
                <a:latin typeface="Century Gothic"/>
                <a:ea typeface="微軟正黑體" charset="0"/>
                <a:cs typeface="Century Gothic"/>
              </a:rPr>
              <a:t>Collecter des données, analyser et prédire le comportement des consommateurs pour optimiser la surface de vente et améliorer leur expérience client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652" y="4926475"/>
            <a:ext cx="1944082" cy="129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49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500" b="1" dirty="0">
                <a:latin typeface="Century Gothic"/>
                <a:cs typeface="Century Gothic"/>
              </a:rPr>
              <a:t>L'omniprésence des données : les applis mobiles</a:t>
            </a:r>
            <a:endParaRPr lang="fr-FR" sz="2500" dirty="0">
              <a:solidFill>
                <a:schemeClr val="tx1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660425-2FAA-F641-8619-D78B0826BA12}" type="slidenum">
              <a:rPr lang="fr-FR" smtClean="0"/>
              <a:pPr>
                <a:defRPr/>
              </a:pPr>
              <a:t>18</a:t>
            </a:fld>
            <a:endParaRPr lang="fr-FR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55600" y="4775200"/>
            <a:ext cx="8458200" cy="546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340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550" indent="-26670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28600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46188" indent="-228600" algn="l" defTabSz="914400" rtl="0" eaLnBrk="1" latinLnBrk="0" hangingPunct="1">
              <a:spcBef>
                <a:spcPct val="20000"/>
              </a:spcBef>
              <a:buFontTx/>
              <a:buBlip>
                <a:blip r:embed="rId7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spcAft>
                <a:spcPts val="1000"/>
              </a:spcAft>
              <a:buNone/>
            </a:pPr>
            <a:endParaRPr lang="fr" altLang="zh-TW" sz="1200" dirty="0">
              <a:latin typeface="Century Gothic"/>
              <a:ea typeface="微軟正黑體" charset="0"/>
              <a:cs typeface="Century Gothic"/>
            </a:endParaRPr>
          </a:p>
        </p:txBody>
      </p:sp>
      <p:pic>
        <p:nvPicPr>
          <p:cNvPr id="14" name="Picture 13" descr="6a00d8341c7e0553ef013489019cc5970c-pi.jp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34"/>
          <a:stretch/>
        </p:blipFill>
        <p:spPr>
          <a:xfrm>
            <a:off x="6032500" y="1227177"/>
            <a:ext cx="2984500" cy="1046124"/>
          </a:xfrm>
          <a:prstGeom prst="rect">
            <a:avLst/>
          </a:prstGeom>
        </p:spPr>
      </p:pic>
      <p:pic>
        <p:nvPicPr>
          <p:cNvPr id="4" name="Picture 3" descr="DisMoiOu_03.jp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77"/>
          <a:stretch/>
        </p:blipFill>
        <p:spPr>
          <a:xfrm>
            <a:off x="6062132" y="2400300"/>
            <a:ext cx="2827867" cy="375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190500" y="1462038"/>
            <a:ext cx="5702300" cy="3862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Bef>
                <a:spcPts val="0"/>
              </a:spcBef>
              <a:spcAft>
                <a:spcPts val="1000"/>
              </a:spcAft>
              <a:buBlip>
                <a:blip r:embed="rId3"/>
              </a:buBlip>
            </a:pPr>
            <a:endParaRPr lang="fr-FR" sz="2200" b="1" dirty="0">
              <a:latin typeface="Century Gothic"/>
              <a:ea typeface="微軟正黑體" charset="0"/>
              <a:cs typeface="Century Gothic"/>
            </a:endParaRPr>
          </a:p>
          <a:p>
            <a:pPr marL="342900" indent="-342900" algn="just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fr-FR" sz="2200" b="1" dirty="0">
                <a:latin typeface="Century Gothic"/>
                <a:ea typeface="微軟正黑體" charset="0"/>
                <a:cs typeface="Century Gothic"/>
              </a:rPr>
              <a:t>Nouvelles applications Web/mobiles : La recommandation ou  la publicité n’est plus fonction du profil d’un client ou de sa manière de naviguer</a:t>
            </a:r>
          </a:p>
          <a:p>
            <a:pPr marL="342900" indent="-342900" algn="just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fr-FR" sz="2200" b="1" dirty="0">
                <a:latin typeface="Century Gothic"/>
                <a:ea typeface="微軟正黑體" charset="0"/>
                <a:cs typeface="Century Gothic"/>
              </a:rPr>
              <a:t>Mais plutôt de sa ressemblance aux autres clients</a:t>
            </a:r>
          </a:p>
          <a:p>
            <a:pPr marL="342900" indent="-342900" algn="just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fr-FR" sz="2200" b="1" dirty="0">
                <a:latin typeface="Century Gothic"/>
                <a:ea typeface="微軟正黑體" charset="0"/>
                <a:cs typeface="Century Gothic"/>
              </a:rPr>
              <a:t>Quand ces nouvelles applications deviennent des plateformes collaboratives (</a:t>
            </a:r>
            <a:r>
              <a:rPr lang="fr-FR" sz="2200" b="1" dirty="0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Collaborative </a:t>
            </a:r>
            <a:r>
              <a:rPr lang="fr-FR" sz="2200" b="1" dirty="0" err="1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filtering</a:t>
            </a:r>
            <a:r>
              <a:rPr lang="fr-FR" sz="2200" b="1" dirty="0">
                <a:latin typeface="Century Gothic"/>
                <a:ea typeface="微軟正黑體" charset="0"/>
                <a:cs typeface="Century Gothic"/>
              </a:rPr>
              <a:t>)</a:t>
            </a:r>
          </a:p>
        </p:txBody>
      </p:sp>
      <p:pic>
        <p:nvPicPr>
          <p:cNvPr id="7" name="Picture 6" descr="screen322x572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332" y="2374900"/>
            <a:ext cx="2843068" cy="38735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359900" y="57531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95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500" b="1" dirty="0">
                <a:latin typeface="Century Gothic"/>
                <a:cs typeface="Century Gothic"/>
              </a:rPr>
              <a:t>L'omniprésence des données : les réseaux sociaux</a:t>
            </a:r>
            <a:endParaRPr lang="fr-FR" sz="2500" dirty="0">
              <a:solidFill>
                <a:schemeClr val="tx1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660425-2FAA-F641-8619-D78B0826BA12}" type="slidenum">
              <a:rPr lang="fr-FR" smtClean="0"/>
              <a:pPr>
                <a:defRPr/>
              </a:pPr>
              <a:t>19</a:t>
            </a:fld>
            <a:endParaRPr lang="fr-FR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55600" y="4775200"/>
            <a:ext cx="8458200" cy="546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340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550" indent="-26670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28600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46188" indent="-228600" algn="l" defTabSz="914400" rtl="0" eaLnBrk="1" latinLnBrk="0" hangingPunct="1">
              <a:spcBef>
                <a:spcPct val="20000"/>
              </a:spcBef>
              <a:buFontTx/>
              <a:buBlip>
                <a:blip r:embed="rId7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spcAft>
                <a:spcPts val="1000"/>
              </a:spcAft>
              <a:buNone/>
            </a:pPr>
            <a:endParaRPr lang="fr" altLang="zh-TW" sz="1200" dirty="0">
              <a:latin typeface="Century Gothic"/>
              <a:ea typeface="微軟正黑體" charset="0"/>
              <a:cs typeface="Century Gothic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359900" y="57531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 descr="Sans titre6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99" y="3391976"/>
            <a:ext cx="8877301" cy="2818323"/>
          </a:xfrm>
          <a:prstGeom prst="rect">
            <a:avLst/>
          </a:prstGeom>
        </p:spPr>
      </p:pic>
      <p:pic>
        <p:nvPicPr>
          <p:cNvPr id="13" name="Picture 12" descr="Sans titre 5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1143000"/>
            <a:ext cx="8866218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757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596896"/>
            <a:ext cx="8229600" cy="1426464"/>
          </a:xfrm>
        </p:spPr>
        <p:txBody>
          <a:bodyPr>
            <a:normAutofit fontScale="92500" lnSpcReduction="20000"/>
          </a:bodyPr>
          <a:lstStyle/>
          <a:p>
            <a:pPr marL="0" lvl="1" indent="0" algn="ctr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None/>
              <a:defRPr/>
            </a:pPr>
            <a:r>
              <a:rPr lang="fr-FR" b="1" dirty="0">
                <a:latin typeface="Century Gothic"/>
                <a:cs typeface="Century Gothic"/>
              </a:rPr>
              <a:t>Pourquoi cet engouement pour le </a:t>
            </a:r>
          </a:p>
          <a:p>
            <a:pPr marL="0" lvl="1" indent="0" algn="ctr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None/>
              <a:defRPr/>
            </a:pPr>
            <a:r>
              <a:rPr lang="fr-FR" sz="3800" b="1" dirty="0">
                <a:solidFill>
                  <a:schemeClr val="accent1"/>
                </a:solidFill>
                <a:latin typeface="Century Gothic"/>
                <a:cs typeface="Century Gothic"/>
              </a:rPr>
              <a:t>Machine Learning ?</a:t>
            </a:r>
          </a:p>
          <a:p>
            <a:pPr marL="342900" lvl="1" indent="-342900" algn="ctr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Blip>
                <a:blip r:embed="rId2"/>
              </a:buBlip>
              <a:defRPr/>
            </a:pPr>
            <a:endParaRPr lang="fr-FR" b="1" dirty="0">
              <a:latin typeface="Century Gothic"/>
              <a:cs typeface="Century Gothic"/>
            </a:endParaRPr>
          </a:p>
          <a:p>
            <a:pPr marL="342900" lvl="1" indent="-342900" algn="ctr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Blip>
                <a:blip r:embed="rId2"/>
              </a:buBlip>
              <a:defRPr/>
            </a:pPr>
            <a:endParaRPr lang="fr-FR" b="1" dirty="0">
              <a:latin typeface="Century Gothic"/>
              <a:cs typeface="Century Gothic"/>
            </a:endParaRPr>
          </a:p>
          <a:p>
            <a:pPr marL="342900" lvl="1" indent="-342900" algn="ctr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Blip>
                <a:blip r:embed="rId2"/>
              </a:buBlip>
              <a:defRPr/>
            </a:pPr>
            <a:endParaRPr lang="fr-FR" b="1" dirty="0">
              <a:latin typeface="Century Gothic"/>
              <a:cs typeface="Century Gothic"/>
            </a:endParaRPr>
          </a:p>
          <a:p>
            <a:pPr marL="0" indent="0" algn="ctr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None/>
              <a:defRPr/>
            </a:pPr>
            <a:endParaRPr lang="fr-FR" sz="2800" dirty="0">
              <a:solidFill>
                <a:srgbClr val="FF0000"/>
              </a:solidFill>
              <a:latin typeface="Century Gothic"/>
              <a:cs typeface="Century Gothic"/>
            </a:endParaRPr>
          </a:p>
          <a:p>
            <a:pPr marL="342900" indent="-342900" algn="just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defRPr/>
            </a:pPr>
            <a:endParaRPr lang="fr-FR" sz="2400" dirty="0">
              <a:latin typeface="Century Gothic"/>
              <a:cs typeface="Century Gothic"/>
            </a:endParaRP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498800" y="6356350"/>
            <a:ext cx="1188000" cy="365125"/>
          </a:xfrm>
        </p:spPr>
        <p:txBody>
          <a:bodyPr/>
          <a:lstStyle/>
          <a:p>
            <a:pPr>
              <a:defRPr/>
            </a:pPr>
            <a:fld id="{56660425-2FAA-F641-8619-D78B0826BA12}" type="slidenum">
              <a:rPr lang="fr-FR" smtClean="0">
                <a:latin typeface="Century Gothic"/>
                <a:cs typeface="Century Gothic"/>
              </a:rPr>
              <a:pPr>
                <a:defRPr/>
              </a:pPr>
              <a:t>2</a:t>
            </a:fld>
            <a:endParaRPr lang="fr-FR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29289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500" b="1" dirty="0">
                <a:latin typeface="Century Gothic"/>
                <a:cs typeface="Century Gothic"/>
              </a:rPr>
              <a:t>L'omniprésence des données : les réseaux sociaux</a:t>
            </a:r>
            <a:endParaRPr lang="fr-FR" sz="2500" dirty="0">
              <a:solidFill>
                <a:schemeClr val="tx1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660425-2FAA-F641-8619-D78B0826BA12}" type="slidenum">
              <a:rPr lang="fr-FR" smtClean="0"/>
              <a:pPr>
                <a:defRPr/>
              </a:pPr>
              <a:t>20</a:t>
            </a:fld>
            <a:endParaRPr lang="fr-FR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55600" y="4775200"/>
            <a:ext cx="8458200" cy="546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340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550" indent="-26670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28600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46188" indent="-228600" algn="l" defTabSz="914400" rtl="0" eaLnBrk="1" latinLnBrk="0" hangingPunct="1">
              <a:spcBef>
                <a:spcPct val="20000"/>
              </a:spcBef>
              <a:buFontTx/>
              <a:buBlip>
                <a:blip r:embed="rId7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spcAft>
                <a:spcPts val="1000"/>
              </a:spcAft>
              <a:buNone/>
            </a:pPr>
            <a:endParaRPr lang="fr" altLang="zh-TW" sz="1200" dirty="0">
              <a:latin typeface="Century Gothic"/>
              <a:ea typeface="微軟正黑體" charset="0"/>
              <a:cs typeface="Century Gothic"/>
            </a:endParaRPr>
          </a:p>
        </p:txBody>
      </p:sp>
      <p:pic>
        <p:nvPicPr>
          <p:cNvPr id="3" name="Picture 2" descr="Sans titre 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00" y="1993900"/>
            <a:ext cx="4940400" cy="3505200"/>
          </a:xfrm>
          <a:prstGeom prst="rect">
            <a:avLst/>
          </a:prstGeom>
        </p:spPr>
      </p:pic>
      <p:pic>
        <p:nvPicPr>
          <p:cNvPr id="7" name="Picture 6" descr="Sans titr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447800"/>
            <a:ext cx="3314700" cy="461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69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660425-2FAA-F641-8619-D78B0826BA12}" type="slidenum">
              <a:rPr lang="fr-FR" smtClean="0"/>
              <a:pPr>
                <a:defRPr/>
              </a:pPr>
              <a:t>21</a:t>
            </a:fld>
            <a:endParaRPr lang="fr-FR" dirty="0"/>
          </a:p>
        </p:txBody>
      </p:sp>
      <p:pic>
        <p:nvPicPr>
          <p:cNvPr id="7" name="Picture 3" descr="2012 BAO - Le Ch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196752"/>
            <a:ext cx="6205686" cy="4948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ja-JP" sz="4000" b="1" dirty="0">
                <a:latin typeface="Century Gothic"/>
                <a:cs typeface="Century Gothic"/>
              </a:rPr>
              <a:t>Un enjeu : l’entreprise étendue</a:t>
            </a:r>
            <a:endParaRPr lang="fr-FR" sz="4000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25083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48516" y="1217960"/>
            <a:ext cx="8229600" cy="4319240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defRPr/>
            </a:pPr>
            <a:r>
              <a:rPr lang="fr-FR" sz="2000" dirty="0">
                <a:latin typeface="Century Gothic"/>
                <a:ea typeface="微軟正黑體" charset="0"/>
                <a:cs typeface="Century Gothic"/>
              </a:rPr>
              <a:t>Prolifération des données</a:t>
            </a:r>
          </a:p>
          <a:p>
            <a:pPr marL="783082" lvl="2" indent="-34290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fr-FR" sz="1400" dirty="0">
                <a:latin typeface="Century Gothic"/>
                <a:cs typeface="Century Gothic"/>
              </a:rPr>
              <a:t>90% des données dans le monde ont été créées au cours des deux dernières années seulement</a:t>
            </a:r>
          </a:p>
          <a:p>
            <a:pPr marL="783082" lvl="2" indent="-34290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fr-FR" sz="1400" dirty="0">
                <a:latin typeface="Century Gothic"/>
                <a:cs typeface="Century Gothic"/>
              </a:rPr>
              <a:t>données produites principalement par le Web, les grands acteurs d’Internet, les réseaux sociaux</a:t>
            </a:r>
          </a:p>
          <a:p>
            <a:pPr algn="just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defRPr/>
            </a:pPr>
            <a:r>
              <a:rPr lang="fr-FR" sz="2000" dirty="0">
                <a:latin typeface="Century Gothic"/>
                <a:ea typeface="微軟正黑體" charset="0"/>
                <a:cs typeface="Century Gothic"/>
              </a:rPr>
              <a:t>Type de données</a:t>
            </a:r>
          </a:p>
          <a:p>
            <a:pPr marL="725932" lvl="2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fr-FR" sz="1400" dirty="0">
                <a:latin typeface="Century Gothic"/>
                <a:cs typeface="Century Gothic"/>
              </a:rPr>
              <a:t>données </a:t>
            </a:r>
            <a:r>
              <a:rPr lang="fr-FR" sz="1400" b="1" dirty="0">
                <a:latin typeface="Century Gothic"/>
                <a:cs typeface="Century Gothic"/>
              </a:rPr>
              <a:t>structurées</a:t>
            </a:r>
            <a:r>
              <a:rPr lang="fr-FR" sz="1400" dirty="0">
                <a:latin typeface="Century Gothic"/>
                <a:cs typeface="Century Gothic"/>
              </a:rPr>
              <a:t> (données relationnelles) ou </a:t>
            </a:r>
            <a:r>
              <a:rPr lang="fr-FR" sz="1400" b="1" dirty="0">
                <a:latin typeface="Century Gothic"/>
                <a:cs typeface="Century Gothic"/>
              </a:rPr>
              <a:t>non structurées </a:t>
            </a:r>
            <a:r>
              <a:rPr lang="fr-FR" sz="1400" dirty="0">
                <a:latin typeface="Century Gothic"/>
                <a:cs typeface="Century Gothic"/>
              </a:rPr>
              <a:t>(textes, images, etc.)</a:t>
            </a:r>
          </a:p>
          <a:p>
            <a:pPr algn="just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defRPr/>
            </a:pPr>
            <a:r>
              <a:rPr lang="fr-FR" sz="2000" dirty="0">
                <a:latin typeface="Century Gothic"/>
                <a:ea typeface="微軟正黑體" charset="0"/>
                <a:cs typeface="Century Gothic"/>
              </a:rPr>
              <a:t>Volumétrie des données</a:t>
            </a:r>
          </a:p>
          <a:p>
            <a:pPr marL="783082" lvl="2" indent="-34290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fr-FR" sz="1400" dirty="0">
                <a:latin typeface="Century Gothic"/>
                <a:cs typeface="Century Gothic"/>
              </a:rPr>
              <a:t>grandes quantités de données, données continues (</a:t>
            </a:r>
            <a:r>
              <a:rPr lang="fr-FR" sz="1400" dirty="0" err="1">
                <a:latin typeface="Century Gothic"/>
                <a:cs typeface="Century Gothic"/>
              </a:rPr>
              <a:t>datastreams</a:t>
            </a:r>
            <a:r>
              <a:rPr lang="fr-FR" sz="1400" dirty="0">
                <a:latin typeface="Century Gothic"/>
                <a:cs typeface="Century Gothic"/>
              </a:rPr>
              <a:t>)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>
                <a:latin typeface="Century Gothic"/>
                <a:cs typeface="Century Gothic"/>
              </a:rPr>
              <a:t> Quelles données ?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660425-2FAA-F641-8619-D78B0826BA12}" type="slidenum">
              <a:rPr lang="fr-FR" smtClean="0"/>
              <a:pPr>
                <a:defRPr/>
              </a:pPr>
              <a:t>22</a:t>
            </a:fld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2055813" y="5300443"/>
            <a:ext cx="52979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b="1" dirty="0">
                <a:solidFill>
                  <a:srgbClr val="B5397D"/>
                </a:solidFill>
              </a:rPr>
              <a:t>Avènement du </a:t>
            </a:r>
            <a:r>
              <a:rPr lang="fr-FR" sz="3600" b="1" dirty="0" err="1">
                <a:solidFill>
                  <a:srgbClr val="B5397D"/>
                </a:solidFill>
              </a:rPr>
              <a:t>Big</a:t>
            </a:r>
            <a:r>
              <a:rPr lang="fr-FR" sz="3600" b="1" dirty="0">
                <a:solidFill>
                  <a:srgbClr val="B5397D"/>
                </a:solidFill>
              </a:rPr>
              <a:t> data</a:t>
            </a:r>
            <a:endParaRPr lang="en-US" sz="3600" dirty="0">
              <a:solidFill>
                <a:srgbClr val="B53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22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>
                <a:latin typeface="Century Gothic"/>
                <a:cs typeface="Century Gothic"/>
              </a:rPr>
              <a:t>Avènement du </a:t>
            </a:r>
            <a:r>
              <a:rPr lang="fr-FR" sz="4000" b="1" dirty="0" err="1">
                <a:latin typeface="Century Gothic"/>
                <a:cs typeface="Century Gothic"/>
              </a:rPr>
              <a:t>Big</a:t>
            </a:r>
            <a:r>
              <a:rPr lang="fr-FR" sz="4000" b="1" dirty="0">
                <a:latin typeface="Century Gothic"/>
                <a:cs typeface="Century Gothic"/>
              </a:rPr>
              <a:t>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516" y="1319560"/>
            <a:ext cx="7946184" cy="4896544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2400" dirty="0">
                <a:latin typeface="Century Gothic"/>
                <a:ea typeface="微軟正黑體" charset="0"/>
                <a:cs typeface="Century Gothic"/>
              </a:rPr>
              <a:t>Le </a:t>
            </a:r>
            <a:r>
              <a:rPr lang="fr-FR" sz="2400" dirty="0" err="1">
                <a:solidFill>
                  <a:schemeClr val="accent1"/>
                </a:solidFill>
                <a:latin typeface="Century Gothic"/>
                <a:ea typeface="微軟正黑體" charset="0"/>
                <a:cs typeface="Century Gothic"/>
              </a:rPr>
              <a:t>big</a:t>
            </a:r>
            <a:r>
              <a:rPr lang="fr-FR" sz="2400" dirty="0">
                <a:solidFill>
                  <a:schemeClr val="accent1"/>
                </a:solidFill>
                <a:latin typeface="Century Gothic"/>
                <a:ea typeface="微軟正黑體" charset="0"/>
                <a:cs typeface="Century Gothic"/>
              </a:rPr>
              <a:t> data </a:t>
            </a:r>
            <a:r>
              <a:rPr lang="fr-FR" sz="2400" dirty="0">
                <a:latin typeface="Century Gothic"/>
                <a:ea typeface="微軟正黑體" charset="0"/>
                <a:cs typeface="Century Gothic"/>
              </a:rPr>
              <a:t>(</a:t>
            </a:r>
            <a:r>
              <a:rPr lang="fr-FR" sz="2400" i="1" dirty="0">
                <a:latin typeface="Century Gothic"/>
                <a:ea typeface="微軟正黑體" charset="0"/>
                <a:cs typeface="Century Gothic"/>
              </a:rPr>
              <a:t>données massives</a:t>
            </a:r>
            <a:r>
              <a:rPr lang="fr-FR" sz="2400" dirty="0">
                <a:latin typeface="Century Gothic"/>
                <a:ea typeface="微軟正黑體" charset="0"/>
                <a:cs typeface="Century Gothic"/>
              </a:rPr>
              <a:t>), désigne des données tellement volumineuses qu'elles en deviennent difficiles à travailler avec des outils classiques de gestion de base de données ou de traitement de l'information. </a:t>
            </a:r>
          </a:p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2400" dirty="0">
                <a:latin typeface="Century Gothic"/>
                <a:ea typeface="微軟正黑體" charset="0"/>
                <a:cs typeface="Century Gothic"/>
              </a:rPr>
              <a:t>Dans ces nouveaux ordres de grandeur, la </a:t>
            </a:r>
            <a:r>
              <a:rPr lang="fr-FR" sz="2400" i="1" dirty="0">
                <a:solidFill>
                  <a:schemeClr val="accent1"/>
                </a:solidFill>
                <a:latin typeface="Century Gothic"/>
                <a:ea typeface="微軟正黑體" charset="0"/>
                <a:cs typeface="Century Gothic"/>
              </a:rPr>
              <a:t>collecte</a:t>
            </a:r>
            <a:r>
              <a:rPr lang="fr-FR" sz="2400" dirty="0">
                <a:latin typeface="Century Gothic"/>
                <a:ea typeface="微軟正黑體" charset="0"/>
                <a:cs typeface="Century Gothic"/>
              </a:rPr>
              <a:t>, le </a:t>
            </a:r>
            <a:r>
              <a:rPr lang="fr-FR" sz="2400" i="1" dirty="0">
                <a:solidFill>
                  <a:schemeClr val="accent1"/>
                </a:solidFill>
                <a:latin typeface="Century Gothic"/>
                <a:ea typeface="微軟正黑體" charset="0"/>
                <a:cs typeface="Century Gothic"/>
              </a:rPr>
              <a:t>stockage</a:t>
            </a:r>
            <a:r>
              <a:rPr lang="fr-FR" sz="2400" dirty="0">
                <a:latin typeface="Century Gothic"/>
                <a:ea typeface="微軟正黑體" charset="0"/>
                <a:cs typeface="Century Gothic"/>
              </a:rPr>
              <a:t>, la </a:t>
            </a:r>
            <a:r>
              <a:rPr lang="fr-FR" sz="2400" i="1" dirty="0">
                <a:solidFill>
                  <a:schemeClr val="accent1"/>
                </a:solidFill>
                <a:latin typeface="Century Gothic"/>
                <a:ea typeface="微軟正黑體" charset="0"/>
                <a:cs typeface="Century Gothic"/>
              </a:rPr>
              <a:t>recherche</a:t>
            </a:r>
            <a:r>
              <a:rPr lang="fr-FR" sz="2400" dirty="0">
                <a:latin typeface="Century Gothic"/>
                <a:ea typeface="微軟正黑體" charset="0"/>
                <a:cs typeface="Century Gothic"/>
              </a:rPr>
              <a:t>, l’</a:t>
            </a:r>
            <a:r>
              <a:rPr lang="fr-FR" sz="2400" i="1" dirty="0">
                <a:solidFill>
                  <a:schemeClr val="accent1"/>
                </a:solidFill>
                <a:latin typeface="Century Gothic"/>
                <a:ea typeface="微軟正黑體" charset="0"/>
                <a:cs typeface="Century Gothic"/>
              </a:rPr>
              <a:t>administration</a:t>
            </a:r>
            <a:r>
              <a:rPr lang="fr-FR" sz="2400" dirty="0">
                <a:latin typeface="Century Gothic"/>
                <a:ea typeface="微軟正黑體" charset="0"/>
                <a:cs typeface="Century Gothic"/>
              </a:rPr>
              <a:t>, le </a:t>
            </a:r>
            <a:r>
              <a:rPr lang="fr-FR" sz="2400" i="1" dirty="0">
                <a:solidFill>
                  <a:schemeClr val="accent1"/>
                </a:solidFill>
                <a:latin typeface="Century Gothic"/>
                <a:ea typeface="微軟正黑體" charset="0"/>
                <a:cs typeface="Century Gothic"/>
              </a:rPr>
              <a:t>partage</a:t>
            </a:r>
            <a:r>
              <a:rPr lang="fr-FR" sz="2400" dirty="0">
                <a:latin typeface="Century Gothic"/>
                <a:ea typeface="微軟正黑體" charset="0"/>
                <a:cs typeface="Century Gothic"/>
              </a:rPr>
              <a:t>, l'</a:t>
            </a:r>
            <a:r>
              <a:rPr lang="fr-FR" sz="2400" i="1" dirty="0">
                <a:solidFill>
                  <a:schemeClr val="accent1"/>
                </a:solidFill>
                <a:latin typeface="Century Gothic"/>
                <a:ea typeface="微軟正黑體" charset="0"/>
                <a:cs typeface="Century Gothic"/>
              </a:rPr>
              <a:t>analyse</a:t>
            </a:r>
            <a:r>
              <a:rPr lang="fr-FR" sz="2400" dirty="0">
                <a:latin typeface="Century Gothic"/>
                <a:ea typeface="微軟正黑體" charset="0"/>
                <a:cs typeface="Century Gothic"/>
              </a:rPr>
              <a:t> et la </a:t>
            </a:r>
            <a:r>
              <a:rPr lang="fr-FR" sz="2400" i="1" dirty="0">
                <a:solidFill>
                  <a:schemeClr val="accent1"/>
                </a:solidFill>
                <a:latin typeface="Century Gothic"/>
                <a:ea typeface="微軟正黑體" charset="0"/>
                <a:cs typeface="Century Gothic"/>
              </a:rPr>
              <a:t>visualisation</a:t>
            </a:r>
            <a:r>
              <a:rPr lang="fr-FR" sz="2400" dirty="0">
                <a:solidFill>
                  <a:srgbClr val="FF0000"/>
                </a:solidFill>
                <a:latin typeface="Century Gothic"/>
                <a:ea typeface="微軟正黑體" charset="0"/>
                <a:cs typeface="Century Gothic"/>
              </a:rPr>
              <a:t> </a:t>
            </a:r>
            <a:r>
              <a:rPr lang="fr-FR" sz="2400" dirty="0">
                <a:latin typeface="Century Gothic"/>
                <a:ea typeface="微軟正黑體" charset="0"/>
                <a:cs typeface="Century Gothic"/>
              </a:rPr>
              <a:t>des données doivent être redéfinis au sein de notre activité.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081C2-6B42-489A-B82A-A5256D871A54}" type="slidenum">
              <a:rPr lang="fr-FR" smtClean="0"/>
              <a:pPr/>
              <a:t>23</a:t>
            </a:fld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2425700" y="68326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426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>
                <a:latin typeface="Century Gothic"/>
                <a:cs typeface="Century Gothic"/>
              </a:rPr>
              <a:t>Certains disent que le </a:t>
            </a:r>
            <a:r>
              <a:rPr lang="fr-FR" sz="3200" b="1" dirty="0" err="1">
                <a:latin typeface="Century Gothic"/>
                <a:cs typeface="Century Gothic"/>
              </a:rPr>
              <a:t>Big</a:t>
            </a:r>
            <a:r>
              <a:rPr lang="fr-FR" sz="3200" b="1" dirty="0">
                <a:latin typeface="Century Gothic"/>
                <a:cs typeface="Century Gothic"/>
              </a:rPr>
              <a:t> Data s’écrit avec 1, 2, 3 «V»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081C2-6B42-489A-B82A-A5256D871A54}" type="slidenum">
              <a:rPr lang="fr-FR" smtClean="0"/>
              <a:pPr/>
              <a:t>24</a:t>
            </a:fld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2425700" y="68326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342" y="1397000"/>
            <a:ext cx="6700569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79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06400" y="1240028"/>
            <a:ext cx="8483600" cy="4995672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fr-FR" sz="1800" dirty="0">
                <a:latin typeface="Century Gothic"/>
              </a:rPr>
              <a:t>Volume</a:t>
            </a:r>
          </a:p>
          <a:p>
            <a:pPr marL="541782" lvl="1" algn="just">
              <a:lnSpc>
                <a:spcPct val="15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  <a:defRPr/>
            </a:pPr>
            <a:r>
              <a:rPr lang="fr-FR" sz="1400" dirty="0" err="1">
                <a:latin typeface="Century Gothic"/>
                <a:cs typeface="Century Gothic"/>
              </a:rPr>
              <a:t>Twitter</a:t>
            </a:r>
            <a:r>
              <a:rPr lang="fr-FR" sz="1400" dirty="0">
                <a:latin typeface="Century Gothic"/>
                <a:cs typeface="Century Gothic"/>
              </a:rPr>
              <a:t> génère 7 téraoctets de données chaque jour et Facebook 10 téraoctets</a:t>
            </a:r>
          </a:p>
          <a:p>
            <a:pPr marL="256032" lvl="1" indent="0" algn="ctr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None/>
              <a:defRPr/>
            </a:pPr>
            <a:r>
              <a:rPr lang="fr-FR" sz="1400" b="1" dirty="0">
                <a:solidFill>
                  <a:schemeClr val="accent1"/>
                </a:solidFill>
                <a:latin typeface="Century Gothic"/>
                <a:cs typeface="Century Gothic"/>
              </a:rPr>
              <a:t>Il faut pouvoir les stocker et pouvoir les traiter (rapidement, efficacement) ! </a:t>
            </a:r>
          </a:p>
          <a:p>
            <a:pPr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fr-FR" sz="1800" b="1" dirty="0">
                <a:latin typeface="Century Gothic"/>
                <a:cs typeface="Century Gothic"/>
              </a:rPr>
              <a:t>Variété</a:t>
            </a:r>
          </a:p>
          <a:p>
            <a:pPr marL="541782" lvl="1" algn="just">
              <a:lnSpc>
                <a:spcPct val="15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  <a:defRPr/>
            </a:pPr>
            <a:r>
              <a:rPr lang="fr-FR" sz="1400" dirty="0">
                <a:latin typeface="Century Gothic"/>
              </a:rPr>
              <a:t>données au format relationnel, texte, image, ... </a:t>
            </a:r>
          </a:p>
          <a:p>
            <a:pPr marL="541782" lvl="1" algn="just">
              <a:lnSpc>
                <a:spcPct val="15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  <a:defRPr/>
            </a:pPr>
            <a:r>
              <a:rPr lang="fr-FR" sz="1400" dirty="0">
                <a:latin typeface="Century Gothic"/>
              </a:rPr>
              <a:t>pouvant être publiques (Open Data, Web des données) </a:t>
            </a:r>
          </a:p>
          <a:p>
            <a:pPr marL="541782" lvl="1" algn="just">
              <a:lnSpc>
                <a:spcPct val="15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  <a:defRPr/>
            </a:pPr>
            <a:r>
              <a:rPr lang="fr-FR" sz="1400" dirty="0">
                <a:latin typeface="Century Gothic"/>
              </a:rPr>
              <a:t>relevant de la propriété des consommateurs (profils)</a:t>
            </a:r>
          </a:p>
          <a:p>
            <a:pPr marL="256032" lvl="1" indent="0" algn="ctr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None/>
              <a:defRPr/>
            </a:pPr>
            <a:r>
              <a:rPr lang="fr-FR" sz="1400" b="1" dirty="0">
                <a:solidFill>
                  <a:schemeClr val="accent1"/>
                </a:solidFill>
                <a:latin typeface="Century Gothic"/>
                <a:cs typeface="Century Gothic"/>
              </a:rPr>
              <a:t>Il faut les traiter conjointement ! </a:t>
            </a:r>
          </a:p>
          <a:p>
            <a:pPr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fr-FR" sz="1800" dirty="0">
                <a:latin typeface="Century Gothic"/>
              </a:rPr>
              <a:t>Vélocité</a:t>
            </a:r>
          </a:p>
          <a:p>
            <a:pPr marL="541782" lvl="1" algn="just">
              <a:lnSpc>
                <a:spcPct val="15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  <a:defRPr/>
            </a:pPr>
            <a:r>
              <a:rPr lang="fr-FR" sz="1400" dirty="0">
                <a:latin typeface="Century Gothic"/>
              </a:rPr>
              <a:t>c’est la fréquence à laquelle les données sont générées, capturées et partagées</a:t>
            </a:r>
          </a:p>
          <a:p>
            <a:pPr marL="541782" lvl="1" algn="just">
              <a:lnSpc>
                <a:spcPct val="15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  <a:defRPr/>
            </a:pPr>
            <a:r>
              <a:rPr lang="fr-FR" sz="1400" dirty="0">
                <a:latin typeface="Century Gothic"/>
              </a:rPr>
              <a:t>analyser en temps réel 50 millions d'enregistrements détaillés d'appels quotidiens</a:t>
            </a:r>
          </a:p>
          <a:p>
            <a:pPr marL="256032" lvl="1" indent="0" algn="ctr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None/>
              <a:defRPr/>
            </a:pPr>
            <a:r>
              <a:rPr lang="fr-FR" sz="1400" b="1" dirty="0">
                <a:solidFill>
                  <a:schemeClr val="accent1"/>
                </a:solidFill>
                <a:latin typeface="Century Gothic"/>
                <a:cs typeface="Century Gothic"/>
              </a:rPr>
              <a:t>Il faut les traiter fréquemment</a:t>
            </a:r>
            <a:endParaRPr lang="fr-FR" sz="900" b="1" dirty="0">
              <a:solidFill>
                <a:schemeClr val="accent1"/>
              </a:solidFill>
              <a:latin typeface="Century Gothic"/>
              <a:cs typeface="Century Gothic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b="1" dirty="0">
                <a:effectLst/>
                <a:latin typeface="Century Gothic"/>
                <a:cs typeface="Century Gothic"/>
              </a:rPr>
              <a:t>Dimensions du </a:t>
            </a:r>
            <a:r>
              <a:rPr lang="fr-FR" sz="3600" b="1" dirty="0" err="1">
                <a:effectLst/>
                <a:latin typeface="Century Gothic"/>
                <a:cs typeface="Century Gothic"/>
              </a:rPr>
              <a:t>Big</a:t>
            </a:r>
            <a:r>
              <a:rPr lang="fr-FR" sz="3600" b="1" dirty="0">
                <a:effectLst/>
                <a:latin typeface="Century Gothic"/>
                <a:cs typeface="Century Gothic"/>
              </a:rPr>
              <a:t> data</a:t>
            </a:r>
            <a:br>
              <a:rPr lang="fr-FR" sz="3600" b="1" dirty="0">
                <a:effectLst/>
                <a:latin typeface="Century Gothic"/>
                <a:cs typeface="Century Gothic"/>
              </a:rPr>
            </a:br>
            <a:r>
              <a:rPr lang="fr-FR" sz="3600" b="1" dirty="0">
                <a:effectLst/>
                <a:latin typeface="Century Gothic"/>
                <a:cs typeface="Century Gothic"/>
              </a:rPr>
              <a:t>		</a:t>
            </a:r>
            <a:r>
              <a:rPr lang="en-US" sz="2800" b="1" dirty="0">
                <a:solidFill>
                  <a:srgbClr val="FF0000"/>
                </a:solidFill>
                <a:effectLst/>
                <a:latin typeface="Century Gothic"/>
                <a:cs typeface="Century Gothic"/>
              </a:rPr>
              <a:t>V</a:t>
            </a:r>
            <a:r>
              <a:rPr lang="en-US" sz="2800" b="1" dirty="0">
                <a:effectLst/>
                <a:latin typeface="Century Gothic"/>
                <a:cs typeface="Century Gothic"/>
              </a:rPr>
              <a:t>olume –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Century Gothic"/>
                <a:cs typeface="Century Gothic"/>
              </a:rPr>
              <a:t>V</a:t>
            </a:r>
            <a:r>
              <a:rPr lang="en-US" sz="2800" b="1" dirty="0" err="1">
                <a:effectLst/>
                <a:latin typeface="Century Gothic"/>
                <a:cs typeface="Century Gothic"/>
              </a:rPr>
              <a:t>ariété</a:t>
            </a:r>
            <a:r>
              <a:rPr lang="en-US" sz="2800" b="1" dirty="0">
                <a:effectLst/>
                <a:latin typeface="Century Gothic"/>
                <a:cs typeface="Century Gothic"/>
              </a:rPr>
              <a:t> –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Century Gothic"/>
                <a:cs typeface="Century Gothic"/>
              </a:rPr>
              <a:t>V</a:t>
            </a:r>
            <a:r>
              <a:rPr lang="en-US" sz="2800" b="1" dirty="0" err="1">
                <a:effectLst/>
                <a:latin typeface="Century Gothic"/>
                <a:cs typeface="Century Gothic"/>
              </a:rPr>
              <a:t>élocité</a:t>
            </a:r>
            <a:endParaRPr lang="fr-FR" sz="2800" b="1" dirty="0">
              <a:latin typeface="Century Gothic"/>
              <a:cs typeface="Century Gothic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660425-2FAA-F641-8619-D78B0826BA12}" type="slidenum">
              <a:rPr lang="fr-FR" smtClean="0"/>
              <a:pPr>
                <a:defRPr/>
              </a:pPr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3338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>
                <a:latin typeface="Century Gothic"/>
                <a:cs typeface="Century Gothic"/>
              </a:rPr>
              <a:t>Pour d’autres, le </a:t>
            </a:r>
            <a:r>
              <a:rPr lang="fr-FR" sz="3200" b="1" dirty="0" err="1">
                <a:latin typeface="Century Gothic"/>
                <a:cs typeface="Century Gothic"/>
              </a:rPr>
              <a:t>Big</a:t>
            </a:r>
            <a:r>
              <a:rPr lang="fr-FR" sz="3200" b="1" dirty="0">
                <a:latin typeface="Century Gothic"/>
                <a:cs typeface="Century Gothic"/>
              </a:rPr>
              <a:t> Data est avant tout une force..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516" y="1319560"/>
            <a:ext cx="8377984" cy="4896544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altLang="zh-TW" sz="2400" dirty="0">
                <a:latin typeface="Century Gothic"/>
                <a:ea typeface="微軟正黑體" charset="0"/>
                <a:cs typeface="Century Gothic"/>
              </a:rPr>
              <a:t>Cette large disponibilité des données rend leur exploitation indispensable aux entreprises en vue d’améliorer la compétitivité.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" altLang="zh-TW" sz="2400" dirty="0">
                <a:latin typeface="Century Gothic"/>
                <a:ea typeface="微軟正黑體" charset="0"/>
                <a:cs typeface="Century Gothic"/>
              </a:rPr>
              <a:t>Au même moment, les ordinateurs sont de plus en plus performants, les réseaux informatiques de plus en plus omniprésents, et les algorithmes </a:t>
            </a:r>
            <a:r>
              <a:rPr lang="fr-FR" altLang="zh-TW" sz="2400" dirty="0">
                <a:latin typeface="Century Gothic"/>
                <a:ea typeface="微軟正黑體" charset="0"/>
                <a:cs typeface="Century Gothic"/>
              </a:rPr>
              <a:t>sont de plus en plus </a:t>
            </a:r>
            <a:r>
              <a:rPr lang="fr" altLang="zh-TW" sz="2400" dirty="0">
                <a:latin typeface="Century Gothic"/>
                <a:ea typeface="微軟正黑體" charset="0"/>
                <a:cs typeface="Century Gothic"/>
              </a:rPr>
              <a:t>développés de manière à pouvoir travailler sur différents fragments des données </a:t>
            </a:r>
            <a:endParaRPr lang="fr-FR" altLang="zh-TW" sz="2400" dirty="0">
              <a:latin typeface="Century Gothic"/>
              <a:ea typeface="微軟正黑體" charset="0"/>
              <a:cs typeface="Century Gothic"/>
            </a:endParaRPr>
          </a:p>
          <a:p>
            <a:pPr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altLang="zh-TW" sz="2400" dirty="0">
                <a:latin typeface="Century Gothic"/>
                <a:ea typeface="微軟正黑體" charset="0"/>
                <a:cs typeface="Century Gothic"/>
              </a:rPr>
              <a:t>La convergence de tous ces phénomènes a donné lieu à la forte demande des entreprises pour l’application des outils de </a:t>
            </a:r>
            <a:r>
              <a:rPr lang="fr-FR" altLang="zh-TW" sz="2400" i="1" dirty="0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Machine </a:t>
            </a:r>
            <a:r>
              <a:rPr lang="fr-FR" altLang="zh-TW" sz="2400" i="1" dirty="0" err="1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learning</a:t>
            </a:r>
            <a:r>
              <a:rPr lang="fr-FR" altLang="zh-TW" sz="2400" dirty="0">
                <a:latin typeface="Century Gothic"/>
                <a:ea typeface="微軟正黑體" charset="0"/>
                <a:cs typeface="Century Gothic"/>
              </a:rPr>
              <a:t>: On parle ici de la </a:t>
            </a:r>
            <a:r>
              <a:rPr lang="fr-FR" altLang="zh-TW" sz="2400" dirty="0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Data Science </a:t>
            </a:r>
            <a:r>
              <a:rPr lang="fr-FR" altLang="zh-TW" sz="2400" dirty="0">
                <a:latin typeface="Century Gothic"/>
                <a:ea typeface="微軟正黑體" charset="0"/>
                <a:cs typeface="Century Gothic"/>
              </a:rPr>
              <a:t>ou du </a:t>
            </a:r>
            <a:r>
              <a:rPr lang="fr-FR" altLang="zh-TW" sz="2400" dirty="0" err="1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Big</a:t>
            </a:r>
            <a:r>
              <a:rPr lang="fr-FR" altLang="zh-TW" sz="2400" dirty="0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 data </a:t>
            </a:r>
            <a:r>
              <a:rPr lang="fr-FR" altLang="zh-TW" sz="2400" dirty="0" err="1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analytics</a:t>
            </a:r>
            <a:endParaRPr lang="fr-FR" sz="2400" dirty="0">
              <a:solidFill>
                <a:srgbClr val="B5397D"/>
              </a:solidFill>
              <a:latin typeface="Century Gothic"/>
              <a:ea typeface="微軟正黑體" charset="0"/>
              <a:cs typeface="Century Gothic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081C2-6B42-489A-B82A-A5256D871A54}" type="slidenum">
              <a:rPr lang="fr-FR" smtClean="0"/>
              <a:pPr/>
              <a:t>26</a:t>
            </a:fld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2425700" y="68326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96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400" b="1" dirty="0">
                <a:latin typeface="Century Gothic"/>
                <a:cs typeface="Century Gothic"/>
              </a:rPr>
              <a:t>Quelles perspectives pour la Data Science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516" y="1319560"/>
            <a:ext cx="8416084" cy="4896544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fr-FR" sz="2400" dirty="0">
                <a:latin typeface="Century Gothic"/>
                <a:ea typeface="微軟正黑體" charset="0"/>
                <a:cs typeface="Century Gothic"/>
              </a:rPr>
              <a:t>Des outils de </a:t>
            </a:r>
            <a:r>
              <a:rPr lang="fr-FR" sz="2400" dirty="0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Data </a:t>
            </a:r>
            <a:r>
              <a:rPr lang="fr-FR" sz="2400" dirty="0" err="1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Mining</a:t>
            </a:r>
            <a:r>
              <a:rPr lang="fr-FR" sz="2400" dirty="0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 </a:t>
            </a:r>
            <a:r>
              <a:rPr lang="fr-FR" sz="2400" dirty="0">
                <a:latin typeface="Century Gothic"/>
                <a:ea typeface="微軟正黑體" charset="0"/>
                <a:cs typeface="Century Gothic"/>
              </a:rPr>
              <a:t>et plus précisément le </a:t>
            </a:r>
            <a:r>
              <a:rPr lang="fr-FR" sz="2400" dirty="0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Machine Learning </a:t>
            </a:r>
            <a:r>
              <a:rPr lang="fr-FR" sz="2400" dirty="0">
                <a:latin typeface="Century Gothic"/>
                <a:ea typeface="微軟正黑體" charset="0"/>
                <a:cs typeface="Century Gothic"/>
              </a:rPr>
              <a:t>qui offrent une analyse plus poussée des données permettant de découvrir de nouvelles connaissances pour l’aide à la décision :</a:t>
            </a:r>
          </a:p>
          <a:p>
            <a:pPr lvl="2"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Courier New" panose="02070309020205020404" pitchFamily="49" charset="0"/>
              <a:buChar char="o"/>
              <a:defRPr/>
            </a:pPr>
            <a:r>
              <a:rPr lang="fr-FR" sz="2000" dirty="0">
                <a:latin typeface="Century Gothic"/>
                <a:ea typeface="微軟正黑體" charset="0"/>
                <a:cs typeface="Century Gothic"/>
              </a:rPr>
              <a:t>la détection de </a:t>
            </a:r>
            <a:r>
              <a:rPr lang="fr-FR" sz="2000" b="1" dirty="0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tendances</a:t>
            </a:r>
            <a:r>
              <a:rPr lang="fr-FR" sz="2000" dirty="0">
                <a:latin typeface="Century Gothic"/>
                <a:ea typeface="微軟正黑體" charset="0"/>
                <a:cs typeface="Century Gothic"/>
              </a:rPr>
              <a:t> pour la recommandation</a:t>
            </a:r>
          </a:p>
          <a:p>
            <a:pPr lvl="2"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Courier New" panose="02070309020205020404" pitchFamily="49" charset="0"/>
              <a:buChar char="o"/>
              <a:defRPr/>
            </a:pPr>
            <a:r>
              <a:rPr lang="fr-FR" sz="2000" dirty="0">
                <a:latin typeface="Century Gothic"/>
                <a:ea typeface="微軟正黑體" charset="0"/>
                <a:cs typeface="Century Gothic"/>
              </a:rPr>
              <a:t>l’établissement de </a:t>
            </a:r>
            <a:r>
              <a:rPr lang="fr-FR" sz="2000" b="1" dirty="0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typologies</a:t>
            </a:r>
            <a:r>
              <a:rPr lang="fr-FR" sz="2000" dirty="0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 </a:t>
            </a:r>
            <a:r>
              <a:rPr lang="fr-FR" sz="2000" dirty="0">
                <a:latin typeface="Century Gothic"/>
                <a:ea typeface="微軟正黑體" charset="0"/>
                <a:cs typeface="Century Gothic"/>
              </a:rPr>
              <a:t>et de </a:t>
            </a:r>
            <a:r>
              <a:rPr lang="fr-FR" sz="2000" b="1" dirty="0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segmentations </a:t>
            </a:r>
          </a:p>
          <a:p>
            <a:pPr lvl="2"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Courier New" panose="02070309020205020404" pitchFamily="49" charset="0"/>
              <a:buChar char="o"/>
              <a:defRPr/>
            </a:pPr>
            <a:r>
              <a:rPr lang="fr-FR" sz="2000" dirty="0">
                <a:latin typeface="Century Gothic"/>
                <a:ea typeface="微軟正黑體" charset="0"/>
                <a:cs typeface="Century Gothic"/>
              </a:rPr>
              <a:t>ou encore des </a:t>
            </a:r>
            <a:r>
              <a:rPr lang="fr-FR" sz="2000" b="1" dirty="0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prédictions</a:t>
            </a:r>
            <a:r>
              <a:rPr lang="fr-FR" sz="2000" dirty="0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 </a:t>
            </a:r>
            <a:r>
              <a:rPr lang="fr-FR" sz="2000" dirty="0">
                <a:latin typeface="Century Gothic"/>
                <a:ea typeface="微軟正黑體" charset="0"/>
                <a:cs typeface="Century Gothic"/>
              </a:rPr>
              <a:t>ou des </a:t>
            </a:r>
            <a:r>
              <a:rPr lang="fr-FR" sz="2000" b="1" dirty="0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prévisions</a:t>
            </a:r>
          </a:p>
          <a:p>
            <a:pPr lvl="2"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Courier New" panose="02070309020205020404" pitchFamily="49" charset="0"/>
              <a:buChar char="o"/>
              <a:defRPr/>
            </a:pPr>
            <a:r>
              <a:rPr lang="fr-FR" sz="2000" dirty="0">
                <a:latin typeface="Century Gothic"/>
                <a:ea typeface="微軟正黑體" charset="0"/>
                <a:cs typeface="Century Gothic"/>
              </a:rPr>
              <a:t>La</a:t>
            </a:r>
            <a:r>
              <a:rPr lang="fr-FR" sz="2000" b="1" dirty="0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 détection de fraudes, d’anomalies</a:t>
            </a:r>
            <a:r>
              <a:rPr lang="fr-FR" sz="2000" dirty="0">
                <a:latin typeface="Century Gothic"/>
                <a:ea typeface="微軟正黑體" charset="0"/>
                <a:cs typeface="Century Gothic"/>
              </a:rPr>
              <a:t>, etc.</a:t>
            </a:r>
          </a:p>
          <a:p>
            <a:pPr lvl="2"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Courier New" panose="02070309020205020404" pitchFamily="49" charset="0"/>
              <a:buChar char="o"/>
              <a:defRPr/>
            </a:pPr>
            <a:r>
              <a:rPr lang="fr-FR" sz="2000" b="1" dirty="0">
                <a:solidFill>
                  <a:schemeClr val="accent1"/>
                </a:solidFill>
                <a:latin typeface="Century Gothic"/>
                <a:ea typeface="微軟正黑體" charset="0"/>
                <a:cs typeface="Century Gothic"/>
              </a:rPr>
              <a:t>Analyse causale </a:t>
            </a:r>
            <a:r>
              <a:rPr lang="fr-FR" sz="2000" dirty="0">
                <a:latin typeface="Century Gothic"/>
                <a:ea typeface="微軟正黑體" charset="0"/>
                <a:cs typeface="Century Gothic"/>
              </a:rPr>
              <a:t>et la sélection intelligente des variables prédictives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fr-FR" sz="2400" dirty="0">
                <a:latin typeface="Century Gothic"/>
                <a:ea typeface="微軟正黑體" charset="0"/>
                <a:cs typeface="Century Gothic"/>
              </a:rPr>
              <a:t>Elle peut aider les entreprises à réduire les risques et faciliter la prise de décision.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081C2-6B42-489A-B82A-A5256D871A54}" type="slidenum">
              <a:rPr lang="fr-FR" smtClean="0"/>
              <a:pPr/>
              <a:t>27</a:t>
            </a:fld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2425700" y="68326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60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>
                <a:latin typeface="Century Gothic"/>
                <a:cs typeface="Century Gothic"/>
              </a:rPr>
              <a:t>Data science : Définition formelle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516" y="1319560"/>
            <a:ext cx="8441484" cy="4896544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fr-FR" sz="2500" dirty="0">
                <a:latin typeface="Century Gothic"/>
                <a:ea typeface="微軟正黑體" charset="0"/>
                <a:cs typeface="Century Gothic"/>
              </a:rPr>
              <a:t>Discipline cherchant à extraire de l’intelligence des données, en s’appuyant principalement sur la Statistique, le Machine Learning et l’Intelligence artificielle.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081C2-6B42-489A-B82A-A5256D871A54}" type="slidenum">
              <a:rPr lang="fr-FR" smtClean="0"/>
              <a:pPr/>
              <a:t>28</a:t>
            </a:fld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2425700" y="68326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5" descr="graphique-data-scienc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2997539"/>
            <a:ext cx="3746500" cy="320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1266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>
                <a:latin typeface="Century Gothic"/>
                <a:cs typeface="Century Gothic"/>
              </a:rPr>
              <a:t>Quelles différences entre la Data Science et le </a:t>
            </a:r>
            <a:r>
              <a:rPr lang="fr-FR" sz="3200" b="1" dirty="0" err="1">
                <a:latin typeface="Century Gothic"/>
                <a:cs typeface="Century Gothic"/>
              </a:rPr>
              <a:t>Big</a:t>
            </a:r>
            <a:r>
              <a:rPr lang="fr-FR" sz="3200" b="1" dirty="0">
                <a:latin typeface="Century Gothic"/>
                <a:cs typeface="Century Gothic"/>
              </a:rPr>
              <a:t> Data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516" y="1319560"/>
            <a:ext cx="8365284" cy="4896544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defRPr/>
            </a:pPr>
            <a:r>
              <a:rPr lang="fr-FR" sz="2500" dirty="0">
                <a:latin typeface="Century Gothic"/>
                <a:ea typeface="微軟正黑體" charset="0"/>
                <a:cs typeface="Century Gothic"/>
              </a:rPr>
              <a:t>Le </a:t>
            </a:r>
            <a:r>
              <a:rPr lang="fr-FR" sz="2500" dirty="0" err="1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Big</a:t>
            </a:r>
            <a:r>
              <a:rPr lang="fr-FR" sz="2500" dirty="0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 Data </a:t>
            </a:r>
            <a:r>
              <a:rPr lang="fr-FR" sz="2500" dirty="0">
                <a:latin typeface="Century Gothic"/>
                <a:ea typeface="微軟正黑體" charset="0"/>
                <a:cs typeface="Century Gothic"/>
              </a:rPr>
              <a:t>et la </a:t>
            </a:r>
            <a:r>
              <a:rPr lang="fr-FR" sz="2500" dirty="0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Data Science </a:t>
            </a:r>
            <a:r>
              <a:rPr lang="fr-FR" sz="2500" dirty="0">
                <a:latin typeface="Century Gothic"/>
                <a:ea typeface="微軟正黑體" charset="0"/>
                <a:cs typeface="Century Gothic"/>
              </a:rPr>
              <a:t>font partie d’un ensemble cohérent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defRPr/>
            </a:pPr>
            <a:endParaRPr lang="fr-FR" sz="2500" dirty="0">
              <a:latin typeface="Century Gothic"/>
              <a:ea typeface="微軟正黑體" charset="0"/>
              <a:cs typeface="Century Gothic"/>
            </a:endParaRPr>
          </a:p>
          <a:p>
            <a:pPr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defRPr/>
            </a:pPr>
            <a:r>
              <a:rPr lang="fr-FR" sz="2500" dirty="0">
                <a:latin typeface="Century Gothic"/>
                <a:ea typeface="微軟正黑體" charset="0"/>
                <a:cs typeface="Century Gothic"/>
              </a:rPr>
              <a:t>Le </a:t>
            </a:r>
            <a:r>
              <a:rPr lang="fr-FR" sz="2500" dirty="0" err="1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Big</a:t>
            </a:r>
            <a:r>
              <a:rPr lang="fr-FR" sz="2500" dirty="0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 Data </a:t>
            </a:r>
            <a:r>
              <a:rPr lang="fr-FR" sz="2500" dirty="0">
                <a:latin typeface="Century Gothic"/>
                <a:ea typeface="微軟正黑體" charset="0"/>
                <a:cs typeface="Century Gothic"/>
              </a:rPr>
              <a:t>apporte à l’entreprise la collecte, le stockage et la mémorisation de l’information.</a:t>
            </a:r>
          </a:p>
          <a:p>
            <a:pPr marL="0" indent="0"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None/>
              <a:defRPr/>
            </a:pPr>
            <a:endParaRPr lang="fr-FR" sz="2500" dirty="0">
              <a:latin typeface="Century Gothic"/>
              <a:ea typeface="微軟正黑體" charset="0"/>
              <a:cs typeface="Century Gothic"/>
            </a:endParaRPr>
          </a:p>
          <a:p>
            <a:pPr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defRPr/>
            </a:pPr>
            <a:r>
              <a:rPr lang="fr-FR" sz="2500" dirty="0">
                <a:latin typeface="Century Gothic"/>
                <a:ea typeface="微軟正黑體" charset="0"/>
                <a:cs typeface="Century Gothic"/>
              </a:rPr>
              <a:t>La </a:t>
            </a:r>
            <a:r>
              <a:rPr lang="fr-FR" sz="2500" dirty="0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Data Science </a:t>
            </a:r>
            <a:r>
              <a:rPr lang="fr-FR" sz="2500" dirty="0">
                <a:latin typeface="Century Gothic"/>
                <a:ea typeface="微軟正黑體" charset="0"/>
                <a:cs typeface="Century Gothic"/>
              </a:rPr>
              <a:t>apporte, elle, l’intelligence, le traitement des données, et la transformation de ces données en actions. 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defRPr/>
            </a:pPr>
            <a:endParaRPr lang="fr-FR" sz="2500" dirty="0">
              <a:latin typeface="Century Gothic"/>
              <a:ea typeface="微軟正黑體" charset="0"/>
              <a:cs typeface="Century Gothic"/>
            </a:endParaRPr>
          </a:p>
          <a:p>
            <a:pPr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defRPr/>
            </a:pPr>
            <a:endParaRPr lang="fr-FR" sz="2500" dirty="0">
              <a:latin typeface="Century Gothic"/>
              <a:ea typeface="微軟正黑體" charset="0"/>
              <a:cs typeface="Century Gothic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081C2-6B42-489A-B82A-A5256D871A54}" type="slidenum">
              <a:rPr lang="fr-FR" smtClean="0"/>
              <a:pPr/>
              <a:t>29</a:t>
            </a:fld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2425700" y="68326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848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500" b="1" dirty="0">
                <a:latin typeface="Century Gothic"/>
                <a:cs typeface="Century Gothic"/>
              </a:rPr>
              <a:t>Business Intelligence (BI) : Pourquoi ?</a:t>
            </a:r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365848"/>
          </a:xfrm>
        </p:spPr>
        <p:txBody>
          <a:bodyPr>
            <a:normAutofit/>
          </a:bodyPr>
          <a:lstStyle/>
          <a:p>
            <a:pPr marL="342900" lvl="1" indent="-342900" algn="just">
              <a:buFont typeface="Arial" panose="020B0604020202020204" pitchFamily="34" charset="0"/>
              <a:buChar char="•"/>
              <a:defRPr/>
            </a:pPr>
            <a:r>
              <a:rPr lang="fr-FR" sz="2400" b="1" dirty="0">
                <a:latin typeface="Century Gothic"/>
                <a:cs typeface="Century Gothic"/>
              </a:rPr>
              <a:t>Comparer l’activité de cette année par rapport à celles des 5 dernières années ? </a:t>
            </a:r>
            <a:endParaRPr lang="fr-FR" b="1" dirty="0">
              <a:latin typeface="Century Gothic"/>
              <a:cs typeface="Century Gothic"/>
            </a:endParaRPr>
          </a:p>
          <a:p>
            <a:pPr marL="342900" lvl="1" indent="-342900" algn="just">
              <a:buFont typeface="Arial" panose="020B0604020202020204" pitchFamily="34" charset="0"/>
              <a:buChar char="•"/>
              <a:defRPr/>
            </a:pPr>
            <a:r>
              <a:rPr lang="fr-FR" sz="2400" b="1" dirty="0">
                <a:latin typeface="Century Gothic"/>
                <a:cs typeface="Century Gothic"/>
              </a:rPr>
              <a:t>On a besoin d’accéder aux données de plusieurs applications (plusieurs sources)</a:t>
            </a:r>
            <a:endParaRPr lang="fr-FR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660425-2FAA-F641-8619-D78B0826BA12}" type="slidenum">
              <a:rPr lang="fr-FR" smtClean="0">
                <a:latin typeface="Century Gothic"/>
                <a:cs typeface="Century Gothic"/>
              </a:rPr>
              <a:pPr>
                <a:defRPr/>
              </a:pPr>
              <a:t>3</a:t>
            </a:fld>
            <a:endParaRPr lang="fr-FR" dirty="0">
              <a:latin typeface="Century Gothic"/>
              <a:cs typeface="Century Gothic"/>
            </a:endParaRPr>
          </a:p>
        </p:txBody>
      </p:sp>
      <p:sp>
        <p:nvSpPr>
          <p:cNvPr id="10" name="Oval Callout 9"/>
          <p:cNvSpPr/>
          <p:nvPr/>
        </p:nvSpPr>
        <p:spPr>
          <a:xfrm>
            <a:off x="876300" y="3454400"/>
            <a:ext cx="1498600" cy="571500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entury Gothic"/>
                <a:cs typeface="Century Gothic"/>
              </a:rPr>
              <a:t>IT</a:t>
            </a:r>
          </a:p>
        </p:txBody>
      </p:sp>
      <p:sp>
        <p:nvSpPr>
          <p:cNvPr id="11" name="Oval Callout 10"/>
          <p:cNvSpPr/>
          <p:nvPr/>
        </p:nvSpPr>
        <p:spPr>
          <a:xfrm>
            <a:off x="4000500" y="3048000"/>
            <a:ext cx="1498600" cy="571500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entury Gothic"/>
                <a:cs typeface="Century Gothic"/>
              </a:rPr>
              <a:t>FR</a:t>
            </a:r>
          </a:p>
        </p:txBody>
      </p:sp>
      <p:sp>
        <p:nvSpPr>
          <p:cNvPr id="12" name="Oval Callout 11"/>
          <p:cNvSpPr/>
          <p:nvPr/>
        </p:nvSpPr>
        <p:spPr>
          <a:xfrm>
            <a:off x="6794500" y="3873500"/>
            <a:ext cx="1498600" cy="571500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entury Gothic"/>
                <a:cs typeface="Century Gothic"/>
              </a:rPr>
              <a:t>ES</a:t>
            </a:r>
          </a:p>
        </p:txBody>
      </p:sp>
      <p:sp>
        <p:nvSpPr>
          <p:cNvPr id="13" name="Oval Callout 12"/>
          <p:cNvSpPr/>
          <p:nvPr/>
        </p:nvSpPr>
        <p:spPr>
          <a:xfrm>
            <a:off x="4013200" y="5041900"/>
            <a:ext cx="1498600" cy="571500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entury Gothic"/>
                <a:cs typeface="Century Gothic"/>
              </a:rPr>
              <a:t>UK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457200" y="3733800"/>
            <a:ext cx="8509000" cy="2299732"/>
            <a:chOff x="457200" y="3733800"/>
            <a:chExt cx="8509000" cy="2299732"/>
          </a:xfrm>
        </p:grpSpPr>
        <p:sp>
          <p:nvSpPr>
            <p:cNvPr id="14" name="TextBox 13"/>
            <p:cNvSpPr txBox="1"/>
            <p:nvPr/>
          </p:nvSpPr>
          <p:spPr>
            <a:xfrm>
              <a:off x="457200" y="4152900"/>
              <a:ext cx="2476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/>
                  <a:cs typeface="Century Gothic"/>
                </a:rPr>
                <a:t>current value </a:t>
              </a:r>
              <a:r>
                <a:rPr lang="mr-IN" b="1" dirty="0">
                  <a:latin typeface="Century Gothic"/>
                  <a:cs typeface="Century Gothic"/>
                </a:rPr>
                <a:t>–</a:t>
              </a:r>
              <a:r>
                <a:rPr lang="en-US" b="1" dirty="0">
                  <a:latin typeface="Century Gothic"/>
                  <a:cs typeface="Century Gothic"/>
                </a:rPr>
                <a:t> 2 </a:t>
              </a:r>
              <a:r>
                <a:rPr lang="en-US" b="1" dirty="0" err="1">
                  <a:latin typeface="Century Gothic"/>
                  <a:cs typeface="Century Gothic"/>
                </a:rPr>
                <a:t>ans</a:t>
              </a:r>
              <a:endParaRPr lang="en-US" b="1" dirty="0">
                <a:latin typeface="Century Gothic"/>
                <a:cs typeface="Century Gothic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327400" y="3733800"/>
              <a:ext cx="2908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/>
                  <a:cs typeface="Century Gothic"/>
                </a:rPr>
                <a:t>current value </a:t>
              </a:r>
              <a:r>
                <a:rPr lang="mr-IN" b="1" dirty="0">
                  <a:latin typeface="Century Gothic"/>
                  <a:cs typeface="Century Gothic"/>
                </a:rPr>
                <a:t>–</a:t>
              </a:r>
              <a:r>
                <a:rPr lang="en-US" b="1" dirty="0">
                  <a:latin typeface="Century Gothic"/>
                  <a:cs typeface="Century Gothic"/>
                </a:rPr>
                <a:t> 30 </a:t>
              </a:r>
              <a:r>
                <a:rPr lang="en-US" b="1" dirty="0" err="1">
                  <a:latin typeface="Century Gothic"/>
                  <a:cs typeface="Century Gothic"/>
                </a:rPr>
                <a:t>jours</a:t>
              </a:r>
              <a:endParaRPr lang="en-US" b="1" dirty="0">
                <a:latin typeface="Century Gothic"/>
                <a:cs typeface="Century Gothic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235700" y="4521200"/>
              <a:ext cx="2730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/>
                  <a:cs typeface="Century Gothic"/>
                </a:rPr>
                <a:t>current value </a:t>
              </a:r>
              <a:r>
                <a:rPr lang="mr-IN" b="1" dirty="0">
                  <a:latin typeface="Century Gothic"/>
                  <a:cs typeface="Century Gothic"/>
                </a:rPr>
                <a:t>–</a:t>
              </a:r>
              <a:r>
                <a:rPr lang="en-US" b="1" dirty="0">
                  <a:latin typeface="Century Gothic"/>
                  <a:cs typeface="Century Gothic"/>
                </a:rPr>
                <a:t> 18 </a:t>
              </a:r>
              <a:r>
                <a:rPr lang="en-US" b="1" dirty="0" err="1">
                  <a:latin typeface="Century Gothic"/>
                  <a:cs typeface="Century Gothic"/>
                </a:rPr>
                <a:t>mois</a:t>
              </a:r>
              <a:endParaRPr lang="en-US" b="1" dirty="0">
                <a:latin typeface="Century Gothic"/>
                <a:cs typeface="Century Gothic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556000" y="5664200"/>
              <a:ext cx="2730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/>
                  <a:cs typeface="Century Gothic"/>
                </a:rPr>
                <a:t>current value </a:t>
              </a:r>
              <a:r>
                <a:rPr lang="mr-IN" b="1" dirty="0">
                  <a:latin typeface="Century Gothic"/>
                  <a:cs typeface="Century Gothic"/>
                </a:rPr>
                <a:t>–</a:t>
              </a:r>
              <a:r>
                <a:rPr lang="en-US" b="1" dirty="0">
                  <a:latin typeface="Century Gothic"/>
                  <a:cs typeface="Century Gothic"/>
                </a:rPr>
                <a:t> 1 an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57200" y="4127500"/>
            <a:ext cx="8331200" cy="2106831"/>
            <a:chOff x="457200" y="4127500"/>
            <a:chExt cx="8331200" cy="2106831"/>
          </a:xfrm>
        </p:grpSpPr>
        <p:sp>
          <p:nvSpPr>
            <p:cNvPr id="18" name="TextBox 17"/>
            <p:cNvSpPr txBox="1"/>
            <p:nvPr/>
          </p:nvSpPr>
          <p:spPr>
            <a:xfrm>
              <a:off x="457200" y="5499100"/>
              <a:ext cx="21463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latin typeface="Century Gothic"/>
                  <a:cs typeface="Century Gothic"/>
                </a:rPr>
                <a:t>même</a:t>
              </a:r>
              <a:r>
                <a:rPr lang="en-US" b="1" dirty="0">
                  <a:latin typeface="Century Gothic"/>
                  <a:cs typeface="Century Gothic"/>
                </a:rPr>
                <a:t> </a:t>
              </a:r>
              <a:r>
                <a:rPr lang="en-US" b="1" dirty="0" err="1">
                  <a:latin typeface="Century Gothic"/>
                  <a:cs typeface="Century Gothic"/>
                </a:rPr>
                <a:t>élément</a:t>
              </a:r>
              <a:endParaRPr lang="fr-FR" b="1" dirty="0">
                <a:latin typeface="Century Gothic"/>
                <a:cs typeface="Century Gothic"/>
              </a:endParaRPr>
            </a:p>
            <a:p>
              <a:pPr algn="ctr"/>
              <a:r>
                <a:rPr lang="en-US" b="1" dirty="0" err="1">
                  <a:latin typeface="Century Gothic"/>
                  <a:cs typeface="Century Gothic"/>
                </a:rPr>
                <a:t>noms</a:t>
              </a:r>
              <a:r>
                <a:rPr lang="en-US" b="1" dirty="0">
                  <a:latin typeface="Century Gothic"/>
                  <a:cs typeface="Century Gothic"/>
                </a:rPr>
                <a:t> </a:t>
              </a:r>
              <a:r>
                <a:rPr lang="en-US" b="1" dirty="0" err="1">
                  <a:latin typeface="Century Gothic"/>
                  <a:cs typeface="Century Gothic"/>
                </a:rPr>
                <a:t>différents</a:t>
              </a:r>
              <a:endParaRPr lang="en-US" b="1" dirty="0">
                <a:latin typeface="Century Gothic"/>
                <a:cs typeface="Century Gothic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75400" y="5588000"/>
              <a:ext cx="2413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latin typeface="Century Gothic"/>
                  <a:cs typeface="Century Gothic"/>
                </a:rPr>
                <a:t>différents</a:t>
              </a:r>
              <a:r>
                <a:rPr lang="en-US" b="1" dirty="0">
                  <a:latin typeface="Century Gothic"/>
                  <a:cs typeface="Century Gothic"/>
                </a:rPr>
                <a:t> </a:t>
              </a:r>
              <a:r>
                <a:rPr lang="en-US" b="1" dirty="0" err="1">
                  <a:latin typeface="Century Gothic"/>
                  <a:cs typeface="Century Gothic"/>
                </a:rPr>
                <a:t>éléments</a:t>
              </a:r>
              <a:endParaRPr lang="fr-FR" b="1" dirty="0">
                <a:latin typeface="Century Gothic"/>
                <a:cs typeface="Century Gothic"/>
              </a:endParaRPr>
            </a:p>
            <a:p>
              <a:pPr algn="ctr"/>
              <a:r>
                <a:rPr lang="fr-FR" b="1" dirty="0">
                  <a:latin typeface="Century Gothic"/>
                  <a:cs typeface="Century Gothic"/>
                </a:rPr>
                <a:t>m</a:t>
              </a:r>
              <a:r>
                <a:rPr lang="en-US" b="1" dirty="0" err="1">
                  <a:latin typeface="Century Gothic"/>
                  <a:cs typeface="Century Gothic"/>
                </a:rPr>
                <a:t>ême</a:t>
              </a:r>
              <a:r>
                <a:rPr lang="en-US" b="1" dirty="0">
                  <a:latin typeface="Century Gothic"/>
                  <a:cs typeface="Century Gothic"/>
                </a:rPr>
                <a:t> nom</a:t>
              </a:r>
            </a:p>
          </p:txBody>
        </p:sp>
        <p:cxnSp>
          <p:nvCxnSpPr>
            <p:cNvPr id="25" name="Straight Arrow Connector 24"/>
            <p:cNvCxnSpPr>
              <a:stCxn id="18" idx="0"/>
            </p:cNvCxnSpPr>
            <p:nvPr/>
          </p:nvCxnSpPr>
          <p:spPr>
            <a:xfrm flipV="1">
              <a:off x="1530350" y="5334000"/>
              <a:ext cx="2381250" cy="1651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8" idx="0"/>
              <a:endCxn id="14" idx="2"/>
            </p:cNvCxnSpPr>
            <p:nvPr/>
          </p:nvCxnSpPr>
          <p:spPr>
            <a:xfrm flipV="1">
              <a:off x="1530350" y="4522232"/>
              <a:ext cx="165100" cy="97686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9" idx="0"/>
              <a:endCxn id="16" idx="2"/>
            </p:cNvCxnSpPr>
            <p:nvPr/>
          </p:nvCxnSpPr>
          <p:spPr>
            <a:xfrm flipV="1">
              <a:off x="7581900" y="4890532"/>
              <a:ext cx="19050" cy="69746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 flipV="1">
              <a:off x="4965700" y="4165600"/>
              <a:ext cx="2616200" cy="14097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9" idx="0"/>
            </p:cNvCxnSpPr>
            <p:nvPr/>
          </p:nvCxnSpPr>
          <p:spPr>
            <a:xfrm flipH="1" flipV="1">
              <a:off x="5715000" y="5359400"/>
              <a:ext cx="186690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8" idx="0"/>
            </p:cNvCxnSpPr>
            <p:nvPr/>
          </p:nvCxnSpPr>
          <p:spPr>
            <a:xfrm flipV="1">
              <a:off x="1530350" y="4127500"/>
              <a:ext cx="2762250" cy="1371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0943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>
                <a:latin typeface="Century Gothic"/>
                <a:cs typeface="Century Gothic"/>
              </a:rPr>
              <a:t>La Data Science est-elle vraiment une science nouvelle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516" y="1319560"/>
            <a:ext cx="8365284" cy="4896544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defRPr/>
            </a:pPr>
            <a:r>
              <a:rPr lang="fr-FR" sz="2500" dirty="0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« On n’a pas attendu le </a:t>
            </a:r>
            <a:r>
              <a:rPr lang="fr-FR" sz="2500" dirty="0" err="1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Big</a:t>
            </a:r>
            <a:r>
              <a:rPr lang="fr-FR" sz="2500" dirty="0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 Data pour faire de la Data Science » </a:t>
            </a:r>
            <a:r>
              <a:rPr lang="fr-FR" sz="2500" dirty="0">
                <a:latin typeface="Century Gothic"/>
                <a:ea typeface="微軟正黑體" charset="0"/>
                <a:cs typeface="Century Gothic"/>
              </a:rPr>
              <a:t>et des usages avancés tels que le </a:t>
            </a:r>
            <a:r>
              <a:rPr lang="fr-FR" sz="2500" dirty="0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Prédictif 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fr-FR" sz="2500" dirty="0">
                <a:latin typeface="Century Gothic"/>
                <a:ea typeface="微軟正黑體" charset="0"/>
                <a:cs typeface="Century Gothic"/>
              </a:rPr>
              <a:t>Cela sonne vrai, car les Statistiques sont répandues dans les entreprises depuis une trentaine d’années.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fr-FR" sz="2500" dirty="0">
                <a:latin typeface="Century Gothic"/>
                <a:ea typeface="微軟正黑體" charset="0"/>
                <a:cs typeface="Century Gothic"/>
              </a:rPr>
              <a:t>Les fondements de la Data Science restent donc les mêmes depuis 50 ans.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None/>
              <a:defRPr/>
            </a:pPr>
            <a:r>
              <a:rPr lang="fr-FR" dirty="0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C’est dans la façon de conduire un projet et de l’exécuter que tout a changé.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defRPr/>
            </a:pPr>
            <a:endParaRPr lang="fr-FR" sz="2500" dirty="0">
              <a:latin typeface="Century Gothic"/>
              <a:ea typeface="微軟正黑體" charset="0"/>
              <a:cs typeface="Century Gothic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081C2-6B42-489A-B82A-A5256D871A54}" type="slidenum">
              <a:rPr lang="fr-FR" smtClean="0"/>
              <a:pPr/>
              <a:t>30</a:t>
            </a:fld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2425700" y="68326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02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>
                <a:latin typeface="Century Gothic"/>
                <a:cs typeface="Century Gothic"/>
              </a:rPr>
              <a:t>Data Science : les nouvelles approches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516" y="1319560"/>
            <a:ext cx="8365284" cy="4896544"/>
          </a:xfrm>
        </p:spPr>
        <p:txBody>
          <a:bodyPr>
            <a:normAutofit fontScale="77500" lnSpcReduction="20000"/>
          </a:bodyPr>
          <a:lstStyle/>
          <a:p>
            <a:pPr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defRPr/>
            </a:pPr>
            <a:r>
              <a:rPr lang="fr-FR" sz="2500" dirty="0">
                <a:latin typeface="Century Gothic"/>
                <a:ea typeface="微軟正黑體" charset="0"/>
                <a:cs typeface="Century Gothic"/>
              </a:rPr>
              <a:t>Une liste non exhaustive de ce qui est nouveau en Data Science :</a:t>
            </a:r>
          </a:p>
          <a:p>
            <a:pPr lvl="1"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fr-FR" sz="2300" dirty="0">
                <a:latin typeface="Century Gothic"/>
                <a:ea typeface="微軟正黑體" charset="0"/>
                <a:cs typeface="Century Gothic"/>
              </a:rPr>
              <a:t>La démocratisation de la discipline, notamment grâce à </a:t>
            </a:r>
            <a:r>
              <a:rPr lang="fr-FR" sz="2300" dirty="0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l’effet </a:t>
            </a:r>
            <a:r>
              <a:rPr lang="fr-FR" sz="2300" dirty="0" err="1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Buzz</a:t>
            </a:r>
            <a:r>
              <a:rPr lang="fr-FR" sz="2300" dirty="0">
                <a:latin typeface="Century Gothic"/>
                <a:ea typeface="微軟正黑體" charset="0"/>
                <a:cs typeface="Century Gothic"/>
              </a:rPr>
              <a:t>.</a:t>
            </a:r>
          </a:p>
          <a:p>
            <a:pPr lvl="1"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fr-FR" sz="2300" dirty="0">
                <a:latin typeface="Century Gothic"/>
                <a:ea typeface="微軟正黑體" charset="0"/>
                <a:cs typeface="Century Gothic"/>
              </a:rPr>
              <a:t>L’apport de nouvelles approches mixant </a:t>
            </a:r>
            <a:r>
              <a:rPr lang="fr-FR" sz="2300" dirty="0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statistiques</a:t>
            </a:r>
            <a:r>
              <a:rPr lang="fr-FR" sz="2300" dirty="0">
                <a:latin typeface="Century Gothic"/>
                <a:ea typeface="微軟正黑體" charset="0"/>
                <a:cs typeface="Century Gothic"/>
              </a:rPr>
              <a:t> et </a:t>
            </a:r>
            <a:r>
              <a:rPr lang="fr-FR" sz="2300" dirty="0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machine </a:t>
            </a:r>
            <a:r>
              <a:rPr lang="fr-FR" sz="2300" dirty="0" err="1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learning</a:t>
            </a:r>
            <a:r>
              <a:rPr lang="fr-FR" sz="2300" dirty="0">
                <a:latin typeface="Century Gothic"/>
                <a:ea typeface="微軟正黑體" charset="0"/>
                <a:cs typeface="Century Gothic"/>
              </a:rPr>
              <a:t>.</a:t>
            </a:r>
          </a:p>
          <a:p>
            <a:pPr lvl="1"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fr-FR" sz="2300" dirty="0">
                <a:latin typeface="Century Gothic"/>
                <a:ea typeface="微軟正黑體" charset="0"/>
                <a:cs typeface="Century Gothic"/>
              </a:rPr>
              <a:t>L’apparition massive de nouveaux outils et langages notamment open sources comme </a:t>
            </a:r>
            <a:r>
              <a:rPr lang="fr-FR" sz="2300" dirty="0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Python, R et scala</a:t>
            </a:r>
            <a:r>
              <a:rPr lang="fr-FR" sz="2300" dirty="0">
                <a:latin typeface="Century Gothic"/>
                <a:ea typeface="微軟正黑體" charset="0"/>
                <a:cs typeface="Century Gothic"/>
              </a:rPr>
              <a:t>.</a:t>
            </a:r>
          </a:p>
          <a:p>
            <a:pPr lvl="1"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fr-FR" sz="2300" dirty="0">
                <a:latin typeface="Century Gothic"/>
                <a:ea typeface="微軟正黑體" charset="0"/>
                <a:cs typeface="Century Gothic"/>
              </a:rPr>
              <a:t>L’exploitation de nouvelles typologies et sources de données (</a:t>
            </a:r>
            <a:r>
              <a:rPr lang="fr-FR" sz="2300" dirty="0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données externes</a:t>
            </a:r>
            <a:r>
              <a:rPr lang="fr-FR" sz="2300" dirty="0">
                <a:latin typeface="Century Gothic"/>
                <a:ea typeface="微軟正黑體" charset="0"/>
                <a:cs typeface="Century Gothic"/>
              </a:rPr>
              <a:t>).</a:t>
            </a:r>
          </a:p>
          <a:p>
            <a:pPr lvl="1"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fr-FR" sz="2300" dirty="0">
                <a:latin typeface="Century Gothic"/>
                <a:ea typeface="微軟正黑體" charset="0"/>
                <a:cs typeface="Century Gothic"/>
              </a:rPr>
              <a:t>Les </a:t>
            </a:r>
            <a:r>
              <a:rPr lang="fr-FR" sz="2300" dirty="0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Infrastructures </a:t>
            </a:r>
            <a:r>
              <a:rPr lang="fr-FR" sz="2300" dirty="0" err="1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Big</a:t>
            </a:r>
            <a:r>
              <a:rPr lang="fr-FR" sz="2300" dirty="0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 Data </a:t>
            </a:r>
            <a:r>
              <a:rPr lang="fr-FR" sz="2300" dirty="0">
                <a:latin typeface="Century Gothic"/>
                <a:ea typeface="微軟正黑體" charset="0"/>
                <a:cs typeface="Century Gothic"/>
              </a:rPr>
              <a:t>(</a:t>
            </a:r>
            <a:r>
              <a:rPr lang="fr-FR" sz="2300" dirty="0" err="1">
                <a:latin typeface="Century Gothic"/>
                <a:ea typeface="微軟正黑體" charset="0"/>
                <a:cs typeface="Century Gothic"/>
              </a:rPr>
              <a:t>Hadoop</a:t>
            </a:r>
            <a:r>
              <a:rPr lang="fr-FR" sz="2300" dirty="0">
                <a:latin typeface="Century Gothic"/>
                <a:ea typeface="微軟正黑體" charset="0"/>
                <a:cs typeface="Century Gothic"/>
              </a:rPr>
              <a:t>, </a:t>
            </a:r>
            <a:r>
              <a:rPr lang="fr-FR" sz="2300" dirty="0" err="1">
                <a:latin typeface="Century Gothic"/>
                <a:ea typeface="微軟正黑體" charset="0"/>
                <a:cs typeface="Century Gothic"/>
              </a:rPr>
              <a:t>Spark</a:t>
            </a:r>
            <a:r>
              <a:rPr lang="fr-FR" sz="2300" dirty="0">
                <a:latin typeface="Century Gothic"/>
                <a:ea typeface="微軟正黑體" charset="0"/>
                <a:cs typeface="Century Gothic"/>
              </a:rPr>
              <a:t>, </a:t>
            </a:r>
            <a:r>
              <a:rPr lang="fr-FR" sz="2300" dirty="0" err="1">
                <a:latin typeface="Century Gothic"/>
                <a:ea typeface="微軟正黑體" charset="0"/>
                <a:cs typeface="Century Gothic"/>
              </a:rPr>
              <a:t>NoSQL</a:t>
            </a:r>
            <a:r>
              <a:rPr lang="fr-FR" sz="2300" dirty="0">
                <a:latin typeface="Century Gothic"/>
                <a:ea typeface="微軟正黑體" charset="0"/>
                <a:cs typeface="Century Gothic"/>
              </a:rPr>
              <a:t>, Cassandra, </a:t>
            </a:r>
            <a:r>
              <a:rPr lang="fr-FR" sz="2300" dirty="0" err="1">
                <a:latin typeface="Century Gothic"/>
                <a:ea typeface="微軟正黑體" charset="0"/>
                <a:cs typeface="Century Gothic"/>
              </a:rPr>
              <a:t>MongoDB</a:t>
            </a:r>
            <a:r>
              <a:rPr lang="fr-FR" sz="2300" dirty="0">
                <a:latin typeface="Century Gothic"/>
                <a:ea typeface="微軟正黑體" charset="0"/>
                <a:cs typeface="Century Gothic"/>
              </a:rPr>
              <a:t>, etc.), avec des capacités de stockage gigantesques. </a:t>
            </a:r>
          </a:p>
          <a:p>
            <a:pPr lvl="1"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fr-FR" sz="2300" dirty="0">
                <a:latin typeface="Century Gothic"/>
                <a:ea typeface="微軟正黑體" charset="0"/>
                <a:cs typeface="Century Gothic"/>
              </a:rPr>
              <a:t>Le </a:t>
            </a:r>
            <a:r>
              <a:rPr lang="fr-FR" sz="2300" dirty="0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Cloud</a:t>
            </a:r>
            <a:r>
              <a:rPr lang="fr-FR" sz="2300" dirty="0">
                <a:latin typeface="Century Gothic"/>
                <a:ea typeface="微軟正黑體" charset="0"/>
                <a:cs typeface="Century Gothic"/>
              </a:rPr>
              <a:t> accessible de partout.</a:t>
            </a:r>
          </a:p>
          <a:p>
            <a:pPr lvl="1"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fr-FR" sz="2300" dirty="0">
                <a:latin typeface="Century Gothic"/>
                <a:ea typeface="微軟正黑體" charset="0"/>
                <a:cs typeface="Century Gothic"/>
              </a:rPr>
              <a:t>La </a:t>
            </a:r>
            <a:r>
              <a:rPr lang="fr-FR" sz="2300" dirty="0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puissance de calcul </a:t>
            </a:r>
            <a:r>
              <a:rPr lang="fr-FR" sz="2300" dirty="0">
                <a:latin typeface="Century Gothic"/>
                <a:ea typeface="微軟正黑體" charset="0"/>
                <a:cs typeface="Century Gothic"/>
              </a:rPr>
              <a:t>des nouvelles technologies permet d’envisager de nouvelles applications.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081C2-6B42-489A-B82A-A5256D871A54}" type="slidenum">
              <a:rPr lang="fr-FR" smtClean="0"/>
              <a:pPr/>
              <a:t>31</a:t>
            </a:fld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2425700" y="68326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0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>
                <a:latin typeface="Century Gothic"/>
                <a:cs typeface="Century Gothic"/>
              </a:rPr>
              <a:t>L’émergence du métier de Data </a:t>
            </a:r>
            <a:r>
              <a:rPr lang="fr-FR" sz="3200" b="1" dirty="0" err="1">
                <a:latin typeface="Century Gothic"/>
                <a:cs typeface="Century Gothic"/>
              </a:rPr>
              <a:t>Scientist</a:t>
            </a:r>
            <a:endParaRPr lang="fr-FR" sz="3200" b="1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516" y="1319560"/>
            <a:ext cx="8428784" cy="4896544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defRPr/>
            </a:pPr>
            <a:r>
              <a:rPr lang="fr-FR" sz="2500" dirty="0">
                <a:latin typeface="Century Gothic"/>
                <a:ea typeface="微軟正黑體" charset="0"/>
                <a:cs typeface="Century Gothic"/>
              </a:rPr>
              <a:t>Un métier avec une démarche empirique qui se base sur des données pour apporter une réponse à des problèmes 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fr-FR" sz="2200" dirty="0">
                <a:latin typeface="Century Gothic"/>
                <a:ea typeface="微軟正黑體" charset="0"/>
                <a:cs typeface="Century Gothic"/>
              </a:rPr>
              <a:t>Imaginons un problème ou une question 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fr-FR" sz="2200" dirty="0">
                <a:latin typeface="Century Gothic"/>
                <a:ea typeface="微軟正黑體" charset="0"/>
                <a:cs typeface="Century Gothic"/>
              </a:rPr>
              <a:t>Collecter les données 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fr-FR" sz="2200" dirty="0">
                <a:latin typeface="Century Gothic"/>
                <a:ea typeface="微軟正黑體" charset="0"/>
                <a:cs typeface="Century Gothic"/>
              </a:rPr>
              <a:t>Préparer les données 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fr-FR" sz="2200" dirty="0">
                <a:latin typeface="Century Gothic"/>
                <a:ea typeface="微軟正黑體" charset="0"/>
                <a:cs typeface="Century Gothic"/>
              </a:rPr>
              <a:t>Concevoir un modèle de Machine </a:t>
            </a:r>
            <a:r>
              <a:rPr lang="fr-FR" sz="2200" dirty="0" err="1">
                <a:latin typeface="Century Gothic"/>
                <a:ea typeface="微軟正黑體" charset="0"/>
                <a:cs typeface="Century Gothic"/>
              </a:rPr>
              <a:t>learning</a:t>
            </a:r>
            <a:r>
              <a:rPr lang="fr-FR" sz="2200" dirty="0">
                <a:latin typeface="Century Gothic"/>
                <a:ea typeface="微軟正黑體" charset="0"/>
                <a:cs typeface="Century Gothic"/>
              </a:rPr>
              <a:t> adapté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fr-FR" sz="2200" dirty="0">
                <a:latin typeface="Century Gothic"/>
                <a:ea typeface="微軟正黑體" charset="0"/>
                <a:cs typeface="Century Gothic"/>
              </a:rPr>
              <a:t>Optimiser le modèle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fr-FR" sz="2200" dirty="0">
                <a:latin typeface="Century Gothic"/>
                <a:ea typeface="微軟正黑體" charset="0"/>
                <a:cs typeface="Century Gothic"/>
              </a:rPr>
              <a:t>Visualiser et comprendre les résultats 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fr-FR" sz="2200" dirty="0">
                <a:latin typeface="Century Gothic"/>
                <a:ea typeface="微軟正黑體" charset="0"/>
                <a:cs typeface="Century Gothic"/>
              </a:rPr>
              <a:t>Déploiement, industrialisation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081C2-6B42-489A-B82A-A5256D871A54}" type="slidenum">
              <a:rPr lang="fr-FR" smtClean="0"/>
              <a:pPr/>
              <a:t>32</a:t>
            </a:fld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2425700" y="68326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8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400" b="1" dirty="0">
                <a:latin typeface="Century Gothic"/>
                <a:cs typeface="Century Gothic"/>
              </a:rPr>
              <a:t>Data </a:t>
            </a:r>
            <a:r>
              <a:rPr lang="fr-FR" sz="4400" b="1" dirty="0" err="1">
                <a:latin typeface="Century Gothic"/>
                <a:cs typeface="Century Gothic"/>
              </a:rPr>
              <a:t>Scientist</a:t>
            </a:r>
            <a:endParaRPr lang="fr-FR" sz="4400" b="1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516" y="1319560"/>
            <a:ext cx="8352584" cy="1982440"/>
          </a:xfrm>
        </p:spPr>
        <p:txBody>
          <a:bodyPr>
            <a:normAutofit/>
          </a:bodyPr>
          <a:lstStyle/>
          <a:p>
            <a:pPr marL="0" indent="0" algn="just" fontAlgn="base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None/>
              <a:defRPr/>
            </a:pPr>
            <a:r>
              <a:rPr lang="fr-FR" sz="2200" dirty="0">
                <a:solidFill>
                  <a:schemeClr val="accent1"/>
                </a:solidFill>
                <a:latin typeface="Century Gothic"/>
                <a:cs typeface="Century Gothic"/>
              </a:rPr>
              <a:t>Data </a:t>
            </a:r>
            <a:r>
              <a:rPr lang="fr-FR" sz="2200" dirty="0" err="1">
                <a:solidFill>
                  <a:schemeClr val="accent1"/>
                </a:solidFill>
                <a:latin typeface="Century Gothic"/>
                <a:cs typeface="Century Gothic"/>
              </a:rPr>
              <a:t>scientist</a:t>
            </a:r>
            <a:r>
              <a:rPr lang="fr-FR" sz="2200" dirty="0">
                <a:solidFill>
                  <a:schemeClr val="accent1"/>
                </a:solidFill>
                <a:latin typeface="Century Gothic"/>
                <a:cs typeface="Century Gothic"/>
              </a:rPr>
              <a:t>: </a:t>
            </a:r>
            <a:r>
              <a:rPr lang="fr-FR" sz="2200" dirty="0">
                <a:solidFill>
                  <a:schemeClr val="dk1"/>
                </a:solidFill>
                <a:latin typeface="Century Gothic"/>
                <a:cs typeface="Century Gothic"/>
              </a:rPr>
              <a:t>A </a:t>
            </a:r>
            <a:r>
              <a:rPr lang="fr-FR" sz="2200" dirty="0" err="1">
                <a:solidFill>
                  <a:schemeClr val="dk1"/>
                </a:solidFill>
                <a:latin typeface="Century Gothic"/>
                <a:cs typeface="Century Gothic"/>
              </a:rPr>
              <a:t>person</a:t>
            </a:r>
            <a:r>
              <a:rPr lang="fr-FR" sz="2200" dirty="0">
                <a:solidFill>
                  <a:schemeClr val="dk1"/>
                </a:solidFill>
                <a:latin typeface="Century Gothic"/>
                <a:cs typeface="Century Gothic"/>
              </a:rPr>
              <a:t> </a:t>
            </a:r>
            <a:r>
              <a:rPr lang="fr-FR" sz="2200" dirty="0" err="1">
                <a:solidFill>
                  <a:schemeClr val="dk1"/>
                </a:solidFill>
                <a:latin typeface="Century Gothic"/>
                <a:cs typeface="Century Gothic"/>
              </a:rPr>
              <a:t>who</a:t>
            </a:r>
            <a:r>
              <a:rPr lang="fr-FR" sz="2200" dirty="0">
                <a:solidFill>
                  <a:schemeClr val="dk1"/>
                </a:solidFill>
                <a:latin typeface="Century Gothic"/>
                <a:cs typeface="Century Gothic"/>
              </a:rPr>
              <a:t> </a:t>
            </a:r>
            <a:r>
              <a:rPr lang="fr-FR" sz="2200" dirty="0" err="1">
                <a:solidFill>
                  <a:schemeClr val="dk1"/>
                </a:solidFill>
                <a:latin typeface="Century Gothic"/>
                <a:cs typeface="Century Gothic"/>
              </a:rPr>
              <a:t>is</a:t>
            </a:r>
            <a:r>
              <a:rPr lang="fr-FR" sz="2200" dirty="0">
                <a:solidFill>
                  <a:schemeClr val="dk1"/>
                </a:solidFill>
                <a:latin typeface="Century Gothic"/>
                <a:cs typeface="Century Gothic"/>
              </a:rPr>
              <a:t> </a:t>
            </a:r>
            <a:r>
              <a:rPr lang="fr-FR" sz="2200" dirty="0" err="1">
                <a:solidFill>
                  <a:schemeClr val="dk1"/>
                </a:solidFill>
                <a:latin typeface="Century Gothic"/>
                <a:cs typeface="Century Gothic"/>
              </a:rPr>
              <a:t>better</a:t>
            </a:r>
            <a:r>
              <a:rPr lang="fr-FR" sz="2200" dirty="0">
                <a:solidFill>
                  <a:schemeClr val="dk1"/>
                </a:solidFill>
                <a:latin typeface="Century Gothic"/>
                <a:cs typeface="Century Gothic"/>
              </a:rPr>
              <a:t> </a:t>
            </a:r>
            <a:r>
              <a:rPr lang="fr-FR" sz="2200" dirty="0" err="1">
                <a:solidFill>
                  <a:schemeClr val="dk1"/>
                </a:solidFill>
                <a:latin typeface="Century Gothic"/>
                <a:cs typeface="Century Gothic"/>
              </a:rPr>
              <a:t>at</a:t>
            </a:r>
            <a:r>
              <a:rPr lang="fr-FR" sz="2200" dirty="0">
                <a:solidFill>
                  <a:schemeClr val="dk1"/>
                </a:solidFill>
                <a:latin typeface="Century Gothic"/>
                <a:cs typeface="Century Gothic"/>
              </a:rPr>
              <a:t> </a:t>
            </a:r>
            <a:r>
              <a:rPr lang="fr-FR" sz="2200" dirty="0" err="1">
                <a:solidFill>
                  <a:schemeClr val="dk1"/>
                </a:solidFill>
                <a:latin typeface="Century Gothic"/>
                <a:cs typeface="Century Gothic"/>
              </a:rPr>
              <a:t>statistics</a:t>
            </a:r>
            <a:r>
              <a:rPr lang="fr-FR" sz="2200" dirty="0">
                <a:solidFill>
                  <a:schemeClr val="dk1"/>
                </a:solidFill>
                <a:latin typeface="Century Gothic"/>
                <a:cs typeface="Century Gothic"/>
              </a:rPr>
              <a:t> </a:t>
            </a:r>
            <a:r>
              <a:rPr lang="fr-FR" sz="2200" dirty="0" err="1">
                <a:solidFill>
                  <a:schemeClr val="dk1"/>
                </a:solidFill>
                <a:latin typeface="Century Gothic"/>
                <a:cs typeface="Century Gothic"/>
              </a:rPr>
              <a:t>than</a:t>
            </a:r>
            <a:r>
              <a:rPr lang="fr-FR" sz="2200" dirty="0">
                <a:solidFill>
                  <a:schemeClr val="dk1"/>
                </a:solidFill>
                <a:latin typeface="Century Gothic"/>
                <a:cs typeface="Century Gothic"/>
              </a:rPr>
              <a:t> </a:t>
            </a:r>
            <a:r>
              <a:rPr lang="fr-FR" sz="2200" dirty="0" err="1">
                <a:solidFill>
                  <a:schemeClr val="dk1"/>
                </a:solidFill>
                <a:latin typeface="Century Gothic"/>
                <a:cs typeface="Century Gothic"/>
              </a:rPr>
              <a:t>any</a:t>
            </a:r>
            <a:r>
              <a:rPr lang="fr-FR" sz="2200" dirty="0">
                <a:solidFill>
                  <a:schemeClr val="dk1"/>
                </a:solidFill>
                <a:latin typeface="Century Gothic"/>
                <a:cs typeface="Century Gothic"/>
              </a:rPr>
              <a:t> software </a:t>
            </a:r>
            <a:r>
              <a:rPr lang="fr-FR" sz="2200" dirty="0" err="1">
                <a:solidFill>
                  <a:schemeClr val="dk1"/>
                </a:solidFill>
                <a:latin typeface="Century Gothic"/>
                <a:cs typeface="Century Gothic"/>
              </a:rPr>
              <a:t>engineer</a:t>
            </a:r>
            <a:r>
              <a:rPr lang="fr-FR" sz="2200" dirty="0">
                <a:solidFill>
                  <a:schemeClr val="dk1"/>
                </a:solidFill>
                <a:latin typeface="Century Gothic"/>
                <a:cs typeface="Century Gothic"/>
              </a:rPr>
              <a:t> and </a:t>
            </a:r>
            <a:r>
              <a:rPr lang="fr-FR" sz="2200" dirty="0" err="1">
                <a:solidFill>
                  <a:schemeClr val="dk1"/>
                </a:solidFill>
                <a:latin typeface="Century Gothic"/>
                <a:cs typeface="Century Gothic"/>
              </a:rPr>
              <a:t>better</a:t>
            </a:r>
            <a:r>
              <a:rPr lang="fr-FR" sz="2200" dirty="0">
                <a:solidFill>
                  <a:schemeClr val="dk1"/>
                </a:solidFill>
                <a:latin typeface="Century Gothic"/>
                <a:cs typeface="Century Gothic"/>
              </a:rPr>
              <a:t> </a:t>
            </a:r>
            <a:r>
              <a:rPr lang="fr-FR" sz="2200" dirty="0" err="1">
                <a:solidFill>
                  <a:schemeClr val="dk1"/>
                </a:solidFill>
                <a:latin typeface="Century Gothic"/>
                <a:cs typeface="Century Gothic"/>
              </a:rPr>
              <a:t>at</a:t>
            </a:r>
            <a:r>
              <a:rPr lang="fr-FR" sz="2200" dirty="0">
                <a:solidFill>
                  <a:schemeClr val="dk1"/>
                </a:solidFill>
                <a:latin typeface="Century Gothic"/>
                <a:cs typeface="Century Gothic"/>
              </a:rPr>
              <a:t> software engineering </a:t>
            </a:r>
            <a:r>
              <a:rPr lang="fr-FR" sz="2200" dirty="0" err="1">
                <a:solidFill>
                  <a:schemeClr val="dk1"/>
                </a:solidFill>
                <a:latin typeface="Century Gothic"/>
                <a:cs typeface="Century Gothic"/>
              </a:rPr>
              <a:t>than</a:t>
            </a:r>
            <a:r>
              <a:rPr lang="fr-FR" sz="2200" dirty="0">
                <a:solidFill>
                  <a:schemeClr val="dk1"/>
                </a:solidFill>
                <a:latin typeface="Century Gothic"/>
                <a:cs typeface="Century Gothic"/>
              </a:rPr>
              <a:t> </a:t>
            </a:r>
            <a:r>
              <a:rPr lang="fr-FR" sz="2200" dirty="0" err="1">
                <a:solidFill>
                  <a:schemeClr val="dk1"/>
                </a:solidFill>
                <a:latin typeface="Century Gothic"/>
                <a:cs typeface="Century Gothic"/>
              </a:rPr>
              <a:t>any</a:t>
            </a:r>
            <a:r>
              <a:rPr lang="fr-FR" sz="2200" dirty="0">
                <a:solidFill>
                  <a:schemeClr val="dk1"/>
                </a:solidFill>
                <a:latin typeface="Century Gothic"/>
                <a:cs typeface="Century Gothic"/>
              </a:rPr>
              <a:t> </a:t>
            </a:r>
            <a:r>
              <a:rPr lang="fr-FR" sz="2200" dirty="0" err="1">
                <a:solidFill>
                  <a:schemeClr val="dk1"/>
                </a:solidFill>
                <a:latin typeface="Century Gothic"/>
                <a:cs typeface="Century Gothic"/>
              </a:rPr>
              <a:t>statistician</a:t>
            </a:r>
            <a:r>
              <a:rPr lang="fr-FR" sz="2200" dirty="0">
                <a:solidFill>
                  <a:schemeClr val="dk1"/>
                </a:solidFill>
                <a:latin typeface="Century Gothic"/>
                <a:cs typeface="Century Gothic"/>
              </a:rPr>
              <a:t>				</a:t>
            </a:r>
          </a:p>
          <a:p>
            <a:pPr marL="342900" lvl="1" indent="-342900" algn="just" fontAlgn="base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Blip>
                <a:blip r:embed="rId3"/>
              </a:buBlip>
              <a:defRPr/>
            </a:pPr>
            <a:endParaRPr lang="fr-FR" sz="2200" b="1" dirty="0">
              <a:solidFill>
                <a:schemeClr val="dk1"/>
              </a:solidFill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081C2-6B42-489A-B82A-A5256D871A54}" type="slidenum">
              <a:rPr lang="fr-FR" smtClean="0"/>
              <a:pPr/>
              <a:t>33</a:t>
            </a:fld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2425700" y="68326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Shape 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900" y="2362200"/>
            <a:ext cx="7845424" cy="778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Sans titr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300" y="3289300"/>
            <a:ext cx="42037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26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400" b="1" dirty="0">
                <a:latin typeface="Century Gothic"/>
                <a:cs typeface="Century Gothic"/>
              </a:rPr>
              <a:t>Data </a:t>
            </a:r>
            <a:r>
              <a:rPr lang="fr-FR" sz="4400" b="1" dirty="0" err="1">
                <a:latin typeface="Century Gothic"/>
                <a:cs typeface="Century Gothic"/>
              </a:rPr>
              <a:t>Scientist</a:t>
            </a:r>
            <a:endParaRPr lang="fr-FR" sz="4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081C2-6B42-489A-B82A-A5256D871A54}" type="slidenum">
              <a:rPr lang="fr-FR" smtClean="0"/>
              <a:pPr/>
              <a:t>34</a:t>
            </a:fld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2425700" y="68326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72316" y="1384300"/>
            <a:ext cx="5355384" cy="47625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340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550" indent="-26670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28600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46188" indent="-228600" algn="l" defTabSz="914400" rtl="0" eaLnBrk="1" latinLnBrk="0" hangingPunct="1">
              <a:spcBef>
                <a:spcPct val="20000"/>
              </a:spcBef>
              <a:buFontTx/>
              <a:buBlip>
                <a:blip r:embed="rId7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fr-FR" sz="2400" dirty="0">
                <a:solidFill>
                  <a:schemeClr val="dk1"/>
                </a:solidFill>
                <a:latin typeface="Century Gothic"/>
                <a:cs typeface="Century Gothic"/>
              </a:rPr>
              <a:t>Faire parler les données pour pouvoir le monétiser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endParaRPr lang="fr-FR" sz="1200" dirty="0">
              <a:solidFill>
                <a:schemeClr val="dk1"/>
              </a:solidFill>
              <a:latin typeface="Century Gothic"/>
              <a:cs typeface="Century Gothic"/>
            </a:endParaRPr>
          </a:p>
          <a:p>
            <a:pPr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fr-FR" sz="2400" dirty="0">
                <a:solidFill>
                  <a:schemeClr val="dk1"/>
                </a:solidFill>
                <a:latin typeface="Century Gothic"/>
                <a:cs typeface="Century Gothic"/>
              </a:rPr>
              <a:t>Donner du sens aux données brutes, trouver leur logique sous-jacente et en déduire des faits importants sur l’environnement de l’entreprise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endParaRPr lang="fr-FR" sz="2400" dirty="0">
              <a:solidFill>
                <a:schemeClr val="dk1"/>
              </a:solidFill>
              <a:latin typeface="Century Gothic"/>
              <a:cs typeface="Century Gothic"/>
            </a:endParaRPr>
          </a:p>
          <a:p>
            <a:pPr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fr-FR" sz="2400" dirty="0">
                <a:solidFill>
                  <a:schemeClr val="dk1"/>
                </a:solidFill>
                <a:latin typeface="Century Gothic"/>
                <a:cs typeface="Century Gothic"/>
              </a:rPr>
              <a:t>Partager ces découvertes avec les responsables métier pour leur permettre de prendre des décisions pertinentes.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defRPr/>
            </a:pPr>
            <a:endParaRPr lang="fr-FR" sz="2200" dirty="0">
              <a:latin typeface="Century Gothic"/>
              <a:ea typeface="微軟正黑體" charset="0"/>
              <a:cs typeface="Century Gothic"/>
            </a:endParaRPr>
          </a:p>
        </p:txBody>
      </p:sp>
      <p:pic>
        <p:nvPicPr>
          <p:cNvPr id="8" name="圖片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0" y="1447800"/>
            <a:ext cx="2895600" cy="4344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61505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081C2-6B42-489A-B82A-A5256D871A54}" type="slidenum">
              <a:rPr lang="fr-FR" smtClean="0"/>
              <a:pPr/>
              <a:t>35</a:t>
            </a:fld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2425700" y="68326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35156" y="3099816"/>
            <a:ext cx="8451644" cy="28458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340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550" indent="-26670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28600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46188" indent="-228600" algn="l" defTabSz="914400" rtl="0" eaLnBrk="1" latinLnBrk="0" hangingPunct="1">
              <a:spcBef>
                <a:spcPct val="20000"/>
              </a:spcBef>
              <a:buFontTx/>
              <a:buBlip>
                <a:blip r:embed="rId7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None/>
              <a:defRPr/>
            </a:pPr>
            <a:r>
              <a:rPr lang="fr-FR" sz="4000" dirty="0">
                <a:solidFill>
                  <a:schemeClr val="accent1"/>
                </a:solidFill>
                <a:latin typeface="Century Gothic"/>
                <a:cs typeface="Century Gothic"/>
              </a:rPr>
              <a:t>Apprentissage par la pratique </a:t>
            </a:r>
            <a:endParaRPr lang="fr-FR" sz="3600" dirty="0">
              <a:solidFill>
                <a:schemeClr val="accent1"/>
              </a:solidFill>
              <a:latin typeface="Century Gothic"/>
              <a:ea typeface="微軟正黑體" charset="0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238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002769D-BC35-094E-B785-D38C07C9A16D}" type="slidenum">
              <a:rPr lang="fr-FR" smtClean="0">
                <a:latin typeface="Comic Sans MS" pitchFamily="-109" charset="0"/>
              </a:rPr>
              <a:pPr/>
              <a:t>4</a:t>
            </a:fld>
            <a:endParaRPr lang="fr-FR" dirty="0">
              <a:latin typeface="Comic Sans MS" pitchFamily="-109" charset="0"/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b="1" dirty="0">
                <a:latin typeface="Century Gothic"/>
                <a:cs typeface="Century Gothic"/>
              </a:rPr>
              <a:t>Business Intelligence : le processus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>
              <a:spcAft>
                <a:spcPts val="600"/>
              </a:spcAft>
            </a:pPr>
            <a:endParaRPr lang="fr-FR" b="1" dirty="0">
              <a:latin typeface="Arial"/>
              <a:cs typeface="Arial"/>
            </a:endParaRPr>
          </a:p>
          <a:p>
            <a:pPr lvl="1" algn="just">
              <a:spcAft>
                <a:spcPts val="600"/>
              </a:spcAft>
            </a:pPr>
            <a:endParaRPr lang="fr-FR" sz="2400" b="1" dirty="0">
              <a:latin typeface="Arial"/>
              <a:cs typeface="Arial"/>
            </a:endParaRPr>
          </a:p>
          <a:p>
            <a:pPr lvl="1" algn="just">
              <a:spcAft>
                <a:spcPts val="600"/>
              </a:spcAft>
            </a:pPr>
            <a:endParaRPr lang="fr-FR" sz="1800" dirty="0">
              <a:latin typeface="Arial"/>
              <a:cs typeface="Arial"/>
            </a:endParaRPr>
          </a:p>
          <a:p>
            <a:pPr lvl="1" algn="just">
              <a:spcAft>
                <a:spcPts val="600"/>
              </a:spcAft>
            </a:pPr>
            <a:endParaRPr lang="fr-FR" sz="1800" dirty="0">
              <a:latin typeface="Arial"/>
              <a:cs typeface="Arial"/>
            </a:endParaRPr>
          </a:p>
          <a:p>
            <a:pPr lvl="1" algn="just">
              <a:spcAft>
                <a:spcPts val="600"/>
              </a:spcAft>
            </a:pPr>
            <a:endParaRPr lang="fr-FR" dirty="0">
              <a:latin typeface="Arial"/>
              <a:cs typeface="Arial"/>
            </a:endParaRPr>
          </a:p>
          <a:p>
            <a:pPr lvl="1" algn="just">
              <a:spcAft>
                <a:spcPts val="600"/>
              </a:spcAft>
              <a:buFont typeface="ZapfDingbats" pitchFamily="82" charset="2"/>
              <a:buNone/>
            </a:pPr>
            <a:endParaRPr lang="fr-FR" dirty="0">
              <a:latin typeface="Arial"/>
              <a:cs typeface="Arial"/>
            </a:endParaRPr>
          </a:p>
          <a:p>
            <a:pPr marL="0" indent="192088" algn="just">
              <a:spcAft>
                <a:spcPts val="600"/>
              </a:spcAft>
            </a:pPr>
            <a:endParaRPr lang="fr-FR" dirty="0">
              <a:latin typeface="Arial"/>
              <a:ea typeface="ヒラギノ角ゴ Pro W3" pitchFamily="-109" charset="-128"/>
              <a:cs typeface="Arial"/>
            </a:endParaRPr>
          </a:p>
          <a:p>
            <a:pPr lvl="1" algn="just">
              <a:spcAft>
                <a:spcPts val="600"/>
              </a:spcAft>
            </a:pPr>
            <a:endParaRPr lang="fr-FR" sz="1800" dirty="0">
              <a:latin typeface="Arial"/>
              <a:cs typeface="Arial"/>
            </a:endParaRPr>
          </a:p>
        </p:txBody>
      </p:sp>
      <p:pic>
        <p:nvPicPr>
          <p:cNvPr id="2" name="Picture 1" descr="Business-Intelligenc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92" y="1510060"/>
            <a:ext cx="7344816" cy="417646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5800" y="5736104"/>
            <a:ext cx="8255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>
              <a:defRPr/>
            </a:pPr>
            <a:r>
              <a:rPr lang="fr-FR" sz="2200" b="1" dirty="0">
                <a:solidFill>
                  <a:srgbClr val="B5397D"/>
                </a:solidFill>
                <a:latin typeface="Century Gothic"/>
                <a:cs typeface="Century Gothic"/>
              </a:rPr>
              <a:t>Et si on souhaite prédire l’activité pour l’année prochaine ? </a:t>
            </a:r>
          </a:p>
        </p:txBody>
      </p:sp>
    </p:spTree>
    <p:extLst>
      <p:ext uri="{BB962C8B-B14F-4D97-AF65-F5344CB8AC3E}">
        <p14:creationId xmlns:p14="http://schemas.microsoft.com/office/powerpoint/2010/main" val="162259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>
                <a:solidFill>
                  <a:schemeClr val="tx1"/>
                </a:solidFill>
                <a:latin typeface="Century Gothic"/>
                <a:cs typeface="Century Gothic"/>
              </a:rPr>
              <a:t>Pour résumer : Un constat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660425-2FAA-F641-8619-D78B0826BA12}" type="slidenum">
              <a:rPr lang="fr-FR" smtClean="0"/>
              <a:pPr>
                <a:defRPr/>
              </a:pPr>
              <a:t>5</a:t>
            </a:fld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36584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fr-FR" sz="2400" b="1" dirty="0">
                <a:solidFill>
                  <a:srgbClr val="B5397D"/>
                </a:solidFill>
                <a:latin typeface="Century Gothic"/>
                <a:ea typeface="ヒラギノ角ゴ Pro W3" pitchFamily="-109" charset="-128"/>
                <a:cs typeface="Century Gothic"/>
              </a:rPr>
              <a:t>But de la BI </a:t>
            </a:r>
            <a:r>
              <a:rPr lang="fr-FR" sz="2400" dirty="0">
                <a:solidFill>
                  <a:srgbClr val="B5397D"/>
                </a:solidFill>
                <a:latin typeface="Century Gothic"/>
                <a:ea typeface="ヒラギノ角ゴ Pro W3" pitchFamily="-109" charset="-128"/>
                <a:cs typeface="Century Gothic"/>
              </a:rPr>
              <a:t>: </a:t>
            </a:r>
            <a:r>
              <a:rPr lang="fr-FR" sz="2400" dirty="0">
                <a:latin typeface="Century Gothic"/>
                <a:ea typeface="ヒラギノ角ゴ Pro W3" pitchFamily="-109" charset="-128"/>
                <a:cs typeface="Century Gothic"/>
              </a:rPr>
              <a:t>fournir la bonne information au bon moment, dans le bon format et à la bonne personne</a:t>
            </a:r>
            <a:endParaRPr lang="fr-FR" sz="2400" dirty="0">
              <a:latin typeface="Century Gothic"/>
              <a:cs typeface="Century Gothic"/>
            </a:endParaRPr>
          </a:p>
          <a:p>
            <a:pPr lvl="1" algn="just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fr-FR" sz="2200" dirty="0">
                <a:latin typeface="Century Gothic"/>
                <a:ea typeface="ヒラギノ角ゴ Pro W3" pitchFamily="-109" charset="-128"/>
                <a:cs typeface="Century Gothic"/>
              </a:rPr>
              <a:t>Q</a:t>
            </a:r>
            <a:r>
              <a:rPr lang="en-US" sz="2200" dirty="0">
                <a:latin typeface="Century Gothic"/>
                <a:ea typeface="ヒラギノ角ゴ Pro W3" pitchFamily="-109" charset="-128"/>
                <a:cs typeface="Century Gothic"/>
              </a:rPr>
              <a:t>u</a:t>
            </a:r>
            <a:r>
              <a:rPr lang="fr-FR" sz="2200" dirty="0">
                <a:latin typeface="Century Gothic"/>
                <a:ea typeface="ヒラギノ角ゴ Pro W3" pitchFamily="-109" charset="-128"/>
                <a:cs typeface="Century Gothic"/>
              </a:rPr>
              <a:t>e s’est-il passé</a:t>
            </a:r>
          </a:p>
          <a:p>
            <a:pPr lvl="1" algn="just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fr-FR" sz="2200" dirty="0">
                <a:latin typeface="Century Gothic"/>
                <a:ea typeface="ヒラギノ角ゴ Pro W3" pitchFamily="-109" charset="-128"/>
                <a:cs typeface="Century Gothic"/>
              </a:rPr>
              <a:t>Que se passe t’il</a:t>
            </a:r>
          </a:p>
          <a:p>
            <a:pPr lvl="1" algn="just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fr-FR" sz="2200" b="1" dirty="0">
                <a:latin typeface="Century Gothic"/>
                <a:ea typeface="ヒラギノ角ゴ Pro W3" pitchFamily="-109" charset="-128"/>
                <a:cs typeface="Century Gothic"/>
              </a:rPr>
              <a:t>Que va t’il se passé</a:t>
            </a:r>
          </a:p>
          <a:p>
            <a:pPr lvl="1" algn="just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fr-FR" sz="2200" b="1" dirty="0">
                <a:latin typeface="Century Gothic"/>
                <a:ea typeface="ヒラギノ角ゴ Pro W3" pitchFamily="-109" charset="-128"/>
                <a:cs typeface="Century Gothic"/>
              </a:rPr>
              <a:t>Pourquoi est ce arrivé</a:t>
            </a:r>
          </a:p>
        </p:txBody>
      </p:sp>
      <p:sp>
        <p:nvSpPr>
          <p:cNvPr id="7" name="Rectangle 6"/>
          <p:cNvSpPr/>
          <p:nvPr/>
        </p:nvSpPr>
        <p:spPr>
          <a:xfrm>
            <a:off x="5986512" y="4470772"/>
            <a:ext cx="273630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defRPr/>
            </a:pPr>
            <a:r>
              <a:rPr lang="fr-FR" b="1" dirty="0">
                <a:solidFill>
                  <a:srgbClr val="B5397D"/>
                </a:solidFill>
                <a:latin typeface="Century Gothic"/>
                <a:ea typeface="ヒラギノ角ゴ Pro W3" pitchFamily="-109" charset="-128"/>
                <a:cs typeface="Century Gothic"/>
              </a:rPr>
              <a:t>  Data </a:t>
            </a:r>
            <a:r>
              <a:rPr lang="fr-FR" b="1" dirty="0" err="1">
                <a:solidFill>
                  <a:srgbClr val="B5397D"/>
                </a:solidFill>
                <a:latin typeface="Century Gothic"/>
                <a:ea typeface="ヒラギノ角ゴ Pro W3" pitchFamily="-109" charset="-128"/>
                <a:cs typeface="Century Gothic"/>
              </a:rPr>
              <a:t>Mining</a:t>
            </a:r>
            <a:endParaRPr lang="fr-FR" b="1" dirty="0">
              <a:solidFill>
                <a:srgbClr val="B5397D"/>
              </a:solidFill>
              <a:latin typeface="Century Gothic"/>
              <a:ea typeface="ヒラギノ角ゴ Pro W3" pitchFamily="-109" charset="-128"/>
              <a:cs typeface="Century Gothic"/>
            </a:endParaRPr>
          </a:p>
        </p:txBody>
      </p:sp>
      <p:sp>
        <p:nvSpPr>
          <p:cNvPr id="9" name="Right Brace 8"/>
          <p:cNvSpPr/>
          <p:nvPr/>
        </p:nvSpPr>
        <p:spPr>
          <a:xfrm>
            <a:off x="5774928" y="4343400"/>
            <a:ext cx="432048" cy="965200"/>
          </a:xfrm>
          <a:prstGeom prst="rightBrace">
            <a:avLst>
              <a:gd name="adj1" fmla="val 52677"/>
              <a:gd name="adj2" fmla="val 47804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81712" y="3264272"/>
            <a:ext cx="27363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  <a:defRPr/>
            </a:pPr>
            <a:r>
              <a:rPr lang="fr-FR" b="1" dirty="0" err="1">
                <a:solidFill>
                  <a:srgbClr val="B5397D"/>
                </a:solidFill>
                <a:latin typeface="Century Gothic"/>
                <a:ea typeface="ヒラギノ角ゴ Pro W3" pitchFamily="-109" charset="-128"/>
                <a:cs typeface="Century Gothic"/>
              </a:rPr>
              <a:t>Reporting</a:t>
            </a:r>
            <a:endParaRPr lang="fr-FR" b="1" dirty="0">
              <a:solidFill>
                <a:srgbClr val="B5397D"/>
              </a:solidFill>
              <a:latin typeface="Century Gothic"/>
              <a:ea typeface="ヒラギノ角ゴ Pro W3" pitchFamily="-109" charset="-128"/>
              <a:cs typeface="Century Gothic"/>
            </a:endParaRPr>
          </a:p>
          <a:p>
            <a:pPr lvl="1" algn="ctr">
              <a:lnSpc>
                <a:spcPct val="150000"/>
              </a:lnSpc>
              <a:defRPr/>
            </a:pPr>
            <a:r>
              <a:rPr lang="fr-FR" b="1" dirty="0">
                <a:solidFill>
                  <a:srgbClr val="B5397D"/>
                </a:solidFill>
                <a:latin typeface="Century Gothic"/>
                <a:ea typeface="ヒラギノ角ゴ Pro W3" pitchFamily="-109" charset="-128"/>
                <a:cs typeface="Century Gothic"/>
              </a:rPr>
              <a:t>Tableau de bords</a:t>
            </a:r>
          </a:p>
        </p:txBody>
      </p:sp>
      <p:sp>
        <p:nvSpPr>
          <p:cNvPr id="10" name="Right Brace 9"/>
          <p:cNvSpPr/>
          <p:nvPr/>
        </p:nvSpPr>
        <p:spPr>
          <a:xfrm>
            <a:off x="5762228" y="3238500"/>
            <a:ext cx="432048" cy="977900"/>
          </a:xfrm>
          <a:prstGeom prst="rightBrace">
            <a:avLst>
              <a:gd name="adj1" fmla="val 52677"/>
              <a:gd name="adj2" fmla="val 47804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594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8" grpId="0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516" y="1294160"/>
            <a:ext cx="8454184" cy="4896544"/>
          </a:xfrm>
        </p:spPr>
        <p:txBody>
          <a:bodyPr>
            <a:noAutofit/>
          </a:bodyPr>
          <a:lstStyle/>
          <a:p>
            <a:pPr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dirty="0">
                <a:latin typeface="Century Gothic"/>
                <a:ea typeface="微軟正黑體" charset="0"/>
                <a:cs typeface="Century Gothic"/>
              </a:rPr>
              <a:t>Jusqu’à présent, on concevait un tableau de bord avec des indicateurs métiers (</a:t>
            </a:r>
            <a:r>
              <a:rPr lang="fr-FR" dirty="0">
                <a:solidFill>
                  <a:schemeClr val="accent1"/>
                </a:solidFill>
                <a:latin typeface="Century Gothic"/>
                <a:ea typeface="微軟正黑體" charset="0"/>
                <a:cs typeface="Century Gothic"/>
              </a:rPr>
              <a:t>KPI</a:t>
            </a:r>
            <a:r>
              <a:rPr lang="fr-FR" dirty="0">
                <a:latin typeface="Century Gothic"/>
                <a:ea typeface="微軟正黑體" charset="0"/>
                <a:cs typeface="Century Gothic"/>
              </a:rPr>
              <a:t>) définis de manière déterministe par l’homme. 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dirty="0">
                <a:latin typeface="Century Gothic"/>
                <a:ea typeface="微軟正黑體" charset="0"/>
                <a:cs typeface="Century Gothic"/>
              </a:rPr>
              <a:t>Nous ne comptons plus les tableaux de bord mal construits contenant des indicateurs redondants, donc inutiles.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dirty="0">
                <a:latin typeface="Century Gothic"/>
                <a:ea typeface="微軟正黑體" charset="0"/>
                <a:cs typeface="Century Gothic"/>
              </a:rPr>
              <a:t>Ces tableaux de bord, finissent généralement ignorés.</a:t>
            </a:r>
            <a:endParaRPr lang="fr-FR" altLang="zh-TW" dirty="0">
              <a:latin typeface="Century Gothic"/>
              <a:ea typeface="微軟正黑體" charset="0"/>
              <a:cs typeface="Century Gothic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081C2-6B42-489A-B82A-A5256D871A54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2425700" y="68326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fr-FR" sz="4000" b="1" dirty="0">
                <a:solidFill>
                  <a:schemeClr val="tx1"/>
                </a:solidFill>
                <a:latin typeface="Century Gothic"/>
                <a:cs typeface="Century Gothic"/>
              </a:rPr>
              <a:t>Pour résumer : Un constat</a:t>
            </a:r>
          </a:p>
        </p:txBody>
      </p:sp>
    </p:spTree>
    <p:extLst>
      <p:ext uri="{BB962C8B-B14F-4D97-AF65-F5344CB8AC3E}">
        <p14:creationId xmlns:p14="http://schemas.microsoft.com/office/powerpoint/2010/main" val="327681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>
                <a:latin typeface="Century Gothic"/>
                <a:cs typeface="Century Gothic"/>
              </a:rPr>
              <a:t>L'omniprésence des données</a:t>
            </a:r>
            <a:endParaRPr lang="fr-FR" sz="4000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516" y="1294160"/>
            <a:ext cx="8352584" cy="4896544"/>
          </a:xfrm>
        </p:spPr>
        <p:txBody>
          <a:bodyPr>
            <a:noAutofit/>
          </a:bodyPr>
          <a:lstStyle/>
          <a:p>
            <a:pPr algn="just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fr-FR" altLang="zh-TW" sz="2300" dirty="0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C</a:t>
            </a:r>
            <a:r>
              <a:rPr lang="fr" altLang="zh-TW" sz="2300" dirty="0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es dernières années : </a:t>
            </a:r>
            <a:r>
              <a:rPr lang="fr" altLang="zh-TW" sz="2300" dirty="0">
                <a:latin typeface="Century Gothic"/>
                <a:ea typeface="微軟正黑體" charset="0"/>
                <a:cs typeface="Century Gothic"/>
              </a:rPr>
              <a:t>des grands investissements dans les infrastructures des entreprises, </a:t>
            </a:r>
            <a:r>
              <a:rPr lang="fr-FR" altLang="zh-TW" sz="2300" dirty="0">
                <a:latin typeface="Century Gothic"/>
                <a:ea typeface="微軟正黑體" charset="0"/>
                <a:cs typeface="Century Gothic"/>
              </a:rPr>
              <a:t>augmentant </a:t>
            </a:r>
            <a:r>
              <a:rPr lang="fr" altLang="zh-TW" sz="2300" dirty="0">
                <a:latin typeface="Century Gothic"/>
                <a:ea typeface="微軟正黑體" charset="0"/>
                <a:cs typeface="Century Gothic"/>
              </a:rPr>
              <a:t>leurs moyens </a:t>
            </a:r>
            <a:r>
              <a:rPr lang="fr-FR" altLang="zh-TW" sz="2300" dirty="0">
                <a:latin typeface="Century Gothic"/>
                <a:ea typeface="微軟正黑體" charset="0"/>
                <a:cs typeface="Century Gothic"/>
              </a:rPr>
              <a:t>de collecte de</a:t>
            </a:r>
            <a:r>
              <a:rPr lang="fr" altLang="zh-TW" sz="2300" dirty="0">
                <a:latin typeface="Century Gothic"/>
                <a:ea typeface="微軟正黑體" charset="0"/>
                <a:cs typeface="Century Gothic"/>
              </a:rPr>
              <a:t> données</a:t>
            </a:r>
          </a:p>
          <a:p>
            <a:pPr algn="just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fr" altLang="zh-TW" sz="2300" dirty="0">
                <a:latin typeface="Century Gothic"/>
                <a:ea typeface="微軟正黑體" charset="0"/>
                <a:cs typeface="Century Gothic"/>
              </a:rPr>
              <a:t>Chaque service est maintenant </a:t>
            </a:r>
            <a:r>
              <a:rPr lang="fr" altLang="zh-TW" sz="2300" dirty="0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ouvert à la </a:t>
            </a:r>
            <a:r>
              <a:rPr lang="fr-FR" altLang="zh-TW" sz="2300" dirty="0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collecte des</a:t>
            </a:r>
            <a:r>
              <a:rPr lang="fr" altLang="zh-TW" sz="2300" dirty="0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 données </a:t>
            </a:r>
            <a:r>
              <a:rPr lang="fr" altLang="zh-TW" sz="2300" dirty="0">
                <a:latin typeface="Century Gothic"/>
                <a:ea typeface="微軟正黑體" charset="0"/>
                <a:cs typeface="Century Gothic"/>
              </a:rPr>
              <a:t>mais aussi instrumentalisé pour la </a:t>
            </a:r>
            <a:r>
              <a:rPr lang="fr-FR" altLang="zh-TW" sz="2300" dirty="0">
                <a:latin typeface="Century Gothic"/>
                <a:ea typeface="微軟正黑體" charset="0"/>
                <a:cs typeface="Century Gothic"/>
              </a:rPr>
              <a:t>collecte </a:t>
            </a:r>
            <a:r>
              <a:rPr lang="fr" altLang="zh-TW" sz="2300" dirty="0">
                <a:latin typeface="Century Gothic"/>
                <a:ea typeface="微軟正黑體" charset="0"/>
                <a:cs typeface="Century Gothic"/>
              </a:rPr>
              <a:t>des données: production, logistique, </a:t>
            </a:r>
            <a:r>
              <a:rPr lang="fr-FR" altLang="zh-TW" sz="2300" dirty="0">
                <a:latin typeface="Century Gothic"/>
                <a:ea typeface="微軟正黑體" charset="0"/>
                <a:cs typeface="Century Gothic"/>
              </a:rPr>
              <a:t>propriétés ou profils </a:t>
            </a:r>
            <a:r>
              <a:rPr lang="fr" altLang="zh-TW" sz="2300" dirty="0">
                <a:latin typeface="Century Gothic"/>
                <a:ea typeface="微軟正黑體" charset="0"/>
                <a:cs typeface="Century Gothic"/>
              </a:rPr>
              <a:t>des </a:t>
            </a:r>
            <a:r>
              <a:rPr lang="fr-FR" altLang="zh-TW" sz="2300" dirty="0">
                <a:latin typeface="Century Gothic"/>
                <a:ea typeface="微軟正黑體" charset="0"/>
                <a:cs typeface="Century Gothic"/>
              </a:rPr>
              <a:t>consommateurs</a:t>
            </a:r>
            <a:r>
              <a:rPr lang="fr" altLang="zh-TW" sz="2300" dirty="0">
                <a:latin typeface="Century Gothic"/>
                <a:ea typeface="微軟正黑體" charset="0"/>
                <a:cs typeface="Century Gothic"/>
              </a:rPr>
              <a:t>, compagnes de marketing, etc..</a:t>
            </a:r>
          </a:p>
          <a:p>
            <a:pPr algn="just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fr" altLang="zh-TW" sz="2300" dirty="0">
                <a:latin typeface="Century Gothic"/>
                <a:ea typeface="微軟正黑體" charset="0"/>
                <a:cs typeface="Century Gothic"/>
              </a:rPr>
              <a:t>En même temps, </a:t>
            </a:r>
            <a:r>
              <a:rPr lang="fr" altLang="zh-TW" sz="2300" dirty="0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l’information est maintenant largement disponible </a:t>
            </a:r>
            <a:r>
              <a:rPr lang="fr" altLang="zh-TW" sz="2300" dirty="0">
                <a:latin typeface="Century Gothic"/>
                <a:ea typeface="微軟正黑體" charset="0"/>
                <a:cs typeface="Century Gothic"/>
              </a:rPr>
              <a:t>sur des évenements en </a:t>
            </a:r>
            <a:r>
              <a:rPr lang="fr-FR" altLang="zh-TW" sz="2300" dirty="0">
                <a:latin typeface="Century Gothic"/>
                <a:ea typeface="微軟正黑體" charset="0"/>
                <a:cs typeface="Century Gothic"/>
              </a:rPr>
              <a:t>d</a:t>
            </a:r>
            <a:r>
              <a:rPr lang="fr" altLang="zh-TW" sz="2300" dirty="0">
                <a:latin typeface="Century Gothic"/>
                <a:ea typeface="微軟正黑體" charset="0"/>
                <a:cs typeface="Century Gothic"/>
              </a:rPr>
              <a:t>ehors des entreprises : les tendances du marché, les nouveautés de l'industrie, et les comportement des</a:t>
            </a:r>
            <a:r>
              <a:rPr lang="fr-FR" altLang="zh-TW" sz="2300" dirty="0">
                <a:latin typeface="Century Gothic"/>
                <a:ea typeface="微軟正黑體" charset="0"/>
                <a:cs typeface="Century Gothic"/>
              </a:rPr>
              <a:t> </a:t>
            </a:r>
            <a:r>
              <a:rPr lang="fr" altLang="zh-TW" sz="2300" dirty="0">
                <a:latin typeface="Century Gothic"/>
                <a:ea typeface="微軟正黑體" charset="0"/>
                <a:cs typeface="Century Gothic"/>
              </a:rPr>
              <a:t>concurrents.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081C2-6B42-489A-B82A-A5256D871A54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2425700" y="68326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62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>
                <a:latin typeface="Century Gothic"/>
                <a:cs typeface="Century Gothic"/>
              </a:rPr>
              <a:t>L'omniprésence des données</a:t>
            </a:r>
            <a:endParaRPr lang="fr-FR" sz="4000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516" y="1294160"/>
            <a:ext cx="8466884" cy="4896544"/>
          </a:xfrm>
        </p:spPr>
        <p:txBody>
          <a:bodyPr>
            <a:noAutofit/>
          </a:bodyPr>
          <a:lstStyle/>
          <a:p>
            <a:pPr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2200" dirty="0">
                <a:latin typeface="Century Gothic"/>
                <a:ea typeface="微軟正黑體" charset="0"/>
                <a:cs typeface="Century Gothic"/>
              </a:rPr>
              <a:t>S’il existe un domaine qui a provoqué, puis accéléré, la transition numérique, c’est bien l’</a:t>
            </a:r>
            <a:r>
              <a:rPr lang="fr-FR" sz="2200" dirty="0">
                <a:solidFill>
                  <a:srgbClr val="B5397D"/>
                </a:solidFill>
                <a:latin typeface="Century Gothic"/>
                <a:ea typeface="微軟正黑體" charset="0"/>
                <a:cs typeface="Century Gothic"/>
              </a:rPr>
              <a:t>abondance de la donnée</a:t>
            </a:r>
            <a:r>
              <a:rPr lang="fr-FR" sz="2200" dirty="0">
                <a:latin typeface="Century Gothic"/>
                <a:ea typeface="微軟正黑體" charset="0"/>
                <a:cs typeface="Century Gothic"/>
              </a:rPr>
              <a:t>, produite par notre utilisation effrénée des réseaux et des objets connectés.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081C2-6B42-489A-B82A-A5256D871A54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2425700" y="68326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892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>
                <a:latin typeface="Century Gothic"/>
                <a:cs typeface="Century Gothic"/>
              </a:rPr>
              <a:t>Une minute sur internet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081C2-6B42-489A-B82A-A5256D871A54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2425700" y="68326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90C40A4-E97D-244D-A77E-2E4B3ECDD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9012"/>
            <a:ext cx="9144000" cy="498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82822"/>
      </p:ext>
    </p:extLst>
  </p:cSld>
  <p:clrMapOvr>
    <a:masterClrMapping/>
  </p:clrMapOvr>
</p:sld>
</file>

<file path=ppt/theme/theme1.xml><?xml version="1.0" encoding="utf-8"?>
<a:theme xmlns:a="http://schemas.openxmlformats.org/drawingml/2006/main" name="theme_LIRIS_2014">
  <a:themeElements>
    <a:clrScheme name="LIRIS 2014">
      <a:dk1>
        <a:srgbClr val="184A7C"/>
      </a:dk1>
      <a:lt1>
        <a:sysClr val="window" lastClr="FFFFFF"/>
      </a:lt1>
      <a:dk2>
        <a:srgbClr val="727CA1"/>
      </a:dk2>
      <a:lt2>
        <a:srgbClr val="EEECE1"/>
      </a:lt2>
      <a:accent1>
        <a:srgbClr val="B5397D"/>
      </a:accent1>
      <a:accent2>
        <a:srgbClr val="B8B90C"/>
      </a:accent2>
      <a:accent3>
        <a:srgbClr val="9571AB"/>
      </a:accent3>
      <a:accent4>
        <a:srgbClr val="A0C7E7"/>
      </a:accent4>
      <a:accent5>
        <a:srgbClr val="368AD2"/>
      </a:accent5>
      <a:accent6>
        <a:srgbClr val="FF8D40"/>
      </a:accent6>
      <a:hlink>
        <a:srgbClr val="B5397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_LIRIS_2014.potx" id="{965192A2-2557-4688-9812-8B143CC40D6E}" vid="{18E7A908-CD14-4657-84B3-2D461FBE0DB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LIRIS 2014">
    <a:dk1>
      <a:srgbClr val="184A7C"/>
    </a:dk1>
    <a:lt1>
      <a:sysClr val="window" lastClr="FFFFFF"/>
    </a:lt1>
    <a:dk2>
      <a:srgbClr val="727CA1"/>
    </a:dk2>
    <a:lt2>
      <a:srgbClr val="EEECE1"/>
    </a:lt2>
    <a:accent1>
      <a:srgbClr val="B5397D"/>
    </a:accent1>
    <a:accent2>
      <a:srgbClr val="B8B90C"/>
    </a:accent2>
    <a:accent3>
      <a:srgbClr val="9571AB"/>
    </a:accent3>
    <a:accent4>
      <a:srgbClr val="A0C7E7"/>
    </a:accent4>
    <a:accent5>
      <a:srgbClr val="368AD2"/>
    </a:accent5>
    <a:accent6>
      <a:srgbClr val="FF8D40"/>
    </a:accent6>
    <a:hlink>
      <a:srgbClr val="B5397D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27971</TotalTime>
  <Words>2504</Words>
  <Application>Microsoft Macintosh PowerPoint</Application>
  <PresentationFormat>Affichage à l'écran (4:3)</PresentationFormat>
  <Paragraphs>275</Paragraphs>
  <Slides>35</Slides>
  <Notes>23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6" baseType="lpstr">
      <vt:lpstr>微軟正黑體</vt:lpstr>
      <vt:lpstr>ＭＳ Ｐゴシック</vt:lpstr>
      <vt:lpstr>ヒラギノ角ゴ Pro W3</vt:lpstr>
      <vt:lpstr>Arial</vt:lpstr>
      <vt:lpstr>Calibri</vt:lpstr>
      <vt:lpstr>Century Gothic</vt:lpstr>
      <vt:lpstr>Comic Sans MS</vt:lpstr>
      <vt:lpstr>Courier New</vt:lpstr>
      <vt:lpstr>Wingdings</vt:lpstr>
      <vt:lpstr>ZapfDingbats</vt:lpstr>
      <vt:lpstr>theme_LIRIS_2014</vt:lpstr>
      <vt:lpstr>L’émergence de la Data Science</vt:lpstr>
      <vt:lpstr>Présentation PowerPoint</vt:lpstr>
      <vt:lpstr>Business Intelligence (BI) : Pourquoi ?</vt:lpstr>
      <vt:lpstr>Business Intelligence : le processus</vt:lpstr>
      <vt:lpstr>Pour résumer : Un constat</vt:lpstr>
      <vt:lpstr>Pour résumer : Un constat</vt:lpstr>
      <vt:lpstr>L'omniprésence des données</vt:lpstr>
      <vt:lpstr>L'omniprésence des données</vt:lpstr>
      <vt:lpstr>Une minute sur internet ?</vt:lpstr>
      <vt:lpstr>Une minute sur internet ?</vt:lpstr>
      <vt:lpstr>L'omniprésence des données</vt:lpstr>
      <vt:lpstr>L'omniprésence des données</vt:lpstr>
      <vt:lpstr>L'omniprésence des données : Linky</vt:lpstr>
      <vt:lpstr>L'omniprésence des données : Linky</vt:lpstr>
      <vt:lpstr>L'omniprésence des données : Freebox</vt:lpstr>
      <vt:lpstr>L'omniprésence des données : voitures intelligentes</vt:lpstr>
      <vt:lpstr>L'omniprésence des données : les centres commerciaux</vt:lpstr>
      <vt:lpstr>L'omniprésence des données : les applis mobiles</vt:lpstr>
      <vt:lpstr>L'omniprésence des données : les réseaux sociaux</vt:lpstr>
      <vt:lpstr>L'omniprésence des données : les réseaux sociaux</vt:lpstr>
      <vt:lpstr>Présentation PowerPoint</vt:lpstr>
      <vt:lpstr> Quelles données ?</vt:lpstr>
      <vt:lpstr>Avènement du Big data</vt:lpstr>
      <vt:lpstr>Certains disent que le Big Data s’écrit avec 1, 2, 3 «V» </vt:lpstr>
      <vt:lpstr>Dimensions du Big data   Volume – Variété – Vélocité</vt:lpstr>
      <vt:lpstr>Pour d’autres, le Big Data est avant tout une force..</vt:lpstr>
      <vt:lpstr>Quelles perspectives pour la Data Science ?</vt:lpstr>
      <vt:lpstr>Data science : Définition formelle</vt:lpstr>
      <vt:lpstr>Quelles différences entre la Data Science et le Big Data ?</vt:lpstr>
      <vt:lpstr>La Data Science est-elle vraiment une science nouvelle</vt:lpstr>
      <vt:lpstr>Data Science : les nouvelles approches</vt:lpstr>
      <vt:lpstr>L’émergence du métier de Data Scientist</vt:lpstr>
      <vt:lpstr>Data Scientist</vt:lpstr>
      <vt:lpstr>Data Scientist</vt:lpstr>
      <vt:lpstr>Présentation PowerPoint</vt:lpstr>
    </vt:vector>
  </TitlesOfParts>
  <Company>LIRIS-UCB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des équipes LIRIS</dc:title>
  <dc:creator>Florence Denis</dc:creator>
  <cp:lastModifiedBy>Haytham EL GHAZEL</cp:lastModifiedBy>
  <cp:revision>1374</cp:revision>
  <cp:lastPrinted>2022-01-27T09:20:39Z</cp:lastPrinted>
  <dcterms:created xsi:type="dcterms:W3CDTF">2009-02-19T09:59:02Z</dcterms:created>
  <dcterms:modified xsi:type="dcterms:W3CDTF">2022-01-27T21:16:27Z</dcterms:modified>
</cp:coreProperties>
</file>